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Roboto Mono"/>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8735E45-FAFF-439B-AF3A-A035EE88E4B9}">
  <a:tblStyle styleId="{38735E45-FAFF-439B-AF3A-A035EE88E4B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ono-regular.fntdata"/><Relationship Id="rId50" Type="http://schemas.openxmlformats.org/officeDocument/2006/relationships/slide" Target="slides/slide44.xml"/><Relationship Id="rId53" Type="http://schemas.openxmlformats.org/officeDocument/2006/relationships/font" Target="fonts/RobotoMono-italic.fntdata"/><Relationship Id="rId52" Type="http://schemas.openxmlformats.org/officeDocument/2006/relationships/font" Target="fonts/RobotoMono-bold.fntdata"/><Relationship Id="rId11" Type="http://schemas.openxmlformats.org/officeDocument/2006/relationships/slide" Target="slides/slide5.xml"/><Relationship Id="rId10" Type="http://schemas.openxmlformats.org/officeDocument/2006/relationships/slide" Target="slides/slide4.xml"/><Relationship Id="rId54" Type="http://schemas.openxmlformats.org/officeDocument/2006/relationships/font" Target="fonts/RobotoMon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jp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Paul</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3f5febc55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13f5febc55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13f5febc5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13f5febc5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1565c42e5b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1565c42e5b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1565c42e5b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1565c42e5b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13f5febc55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13f5febc55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Randy</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13f5febc55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13f5febc55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13f5febc55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13f5febc55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13f5febc55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13f5febc55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13f5febc55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13f5febc55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13f5febc5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13f5febc5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1565c42e5b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1565c42e5b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Paul</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1712136b0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1712136b0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167f38b12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167f38b12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174d23ef5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174d23ef5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16291f77a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16291f77a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13f5febc5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13f5febc5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16291f77a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16291f77a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1565c42e5b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1565c42e5b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16291f77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16291f77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16291f77a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16291f77a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16619650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16619650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Paul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Basics:</a:t>
            </a:r>
            <a:endParaRPr/>
          </a:p>
          <a:p>
            <a:pPr indent="-298450" lvl="0" marL="457200" rtl="0" algn="l">
              <a:spcBef>
                <a:spcPts val="0"/>
              </a:spcBef>
              <a:spcAft>
                <a:spcPts val="0"/>
              </a:spcAft>
              <a:buSzPts val="1100"/>
              <a:buChar char="●"/>
            </a:pPr>
            <a:r>
              <a:rPr lang="en"/>
              <a:t>Display sensor data</a:t>
            </a:r>
            <a:endParaRPr/>
          </a:p>
          <a:p>
            <a:pPr indent="-298450" lvl="0" marL="457200" rtl="0" algn="l">
              <a:spcBef>
                <a:spcPts val="0"/>
              </a:spcBef>
              <a:spcAft>
                <a:spcPts val="0"/>
              </a:spcAft>
              <a:buSzPts val="1100"/>
              <a:buChar char="●"/>
            </a:pPr>
            <a:r>
              <a:rPr lang="en"/>
              <a:t>Select sensor data to display</a:t>
            </a:r>
            <a:endParaRPr/>
          </a:p>
          <a:p>
            <a:pPr indent="-298450" lvl="0" marL="457200" rtl="0" algn="l">
              <a:spcBef>
                <a:spcPts val="0"/>
              </a:spcBef>
              <a:spcAft>
                <a:spcPts val="0"/>
              </a:spcAft>
              <a:buSzPts val="1100"/>
              <a:buChar char="●"/>
            </a:pPr>
            <a:r>
              <a:rPr lang="en"/>
              <a:t>Interactive map</a:t>
            </a:r>
            <a:endParaRPr/>
          </a:p>
          <a:p>
            <a:pPr indent="-298450" lvl="0" marL="457200" rtl="0" algn="l">
              <a:spcBef>
                <a:spcPts val="0"/>
              </a:spcBef>
              <a:spcAft>
                <a:spcPts val="0"/>
              </a:spcAft>
              <a:buSzPts val="1100"/>
              <a:buChar char="●"/>
            </a:pPr>
            <a:r>
              <a:rPr lang="en"/>
              <a:t>Click to get tooltip about device, specific readings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Easily request different data from the API as the progress evolves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1565c42e5b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1565c42e5b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1565c42e5b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1565c42e5b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Easy integration</a:t>
            </a:r>
            <a:endParaRPr/>
          </a:p>
          <a:p>
            <a:pPr indent="-298450" lvl="0" marL="457200" rtl="0" algn="l">
              <a:spcBef>
                <a:spcPts val="0"/>
              </a:spcBef>
              <a:spcAft>
                <a:spcPts val="0"/>
              </a:spcAft>
              <a:buSzPts val="1100"/>
              <a:buChar char="●"/>
            </a:pPr>
            <a:r>
              <a:rPr lang="en"/>
              <a:t>Don’t worry about LNS</a:t>
            </a:r>
            <a:endParaRPr/>
          </a:p>
          <a:p>
            <a:pPr indent="-298450" lvl="0" marL="457200" rtl="0" algn="l">
              <a:spcBef>
                <a:spcPts val="0"/>
              </a:spcBef>
              <a:spcAft>
                <a:spcPts val="0"/>
              </a:spcAft>
              <a:buSzPts val="1100"/>
              <a:buChar char="●"/>
            </a:pPr>
            <a:r>
              <a:rPr lang="en"/>
              <a:t>Don’t worry about device provisioning</a:t>
            </a:r>
            <a:endParaRPr/>
          </a:p>
          <a:p>
            <a:pPr indent="-298450" lvl="0" marL="457200" rtl="0" algn="l">
              <a:spcBef>
                <a:spcPts val="0"/>
              </a:spcBef>
              <a:spcAft>
                <a:spcPts val="0"/>
              </a:spcAft>
              <a:buSzPts val="1100"/>
              <a:buChar char="●"/>
            </a:pPr>
            <a:r>
              <a:rPr lang="en"/>
              <a:t>Easy way to </a:t>
            </a:r>
            <a:r>
              <a:rPr lang="en"/>
              <a:t>ingest</a:t>
            </a:r>
            <a:r>
              <a:rPr lang="en"/>
              <a:t>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IoT data</a:t>
            </a:r>
            <a:endParaRPr/>
          </a:p>
          <a:p>
            <a:pPr indent="-298450" lvl="0" marL="457200" rtl="0" algn="l">
              <a:spcBef>
                <a:spcPts val="0"/>
              </a:spcBef>
              <a:spcAft>
                <a:spcPts val="0"/>
              </a:spcAft>
              <a:buSzPts val="1100"/>
              <a:buChar char="●"/>
            </a:pPr>
            <a:r>
              <a:rPr lang="en"/>
              <a:t>Has a lot of associated attributes, metadata</a:t>
            </a:r>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1400a755c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1400a755c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166196508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166196508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166196508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166196508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166196508a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166196508a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595959"/>
              </a:buClr>
              <a:buSzPts val="1800"/>
              <a:buChar char="●"/>
            </a:pPr>
            <a:r>
              <a:rPr lang="en" sz="1800">
                <a:solidFill>
                  <a:srgbClr val="595959"/>
                </a:solidFill>
              </a:rPr>
              <a:t>Less friction than managing multiple endpoints that may break when the fields change/update</a:t>
            </a:r>
            <a:endParaRPr sz="1800">
              <a:solidFill>
                <a:srgbClr val="595959"/>
              </a:solidFill>
            </a:endParaRPr>
          </a:p>
          <a:p>
            <a:pPr indent="-317500" lvl="1" marL="914400" rtl="0" algn="l">
              <a:lnSpc>
                <a:spcPct val="115000"/>
              </a:lnSpc>
              <a:spcBef>
                <a:spcPts val="0"/>
              </a:spcBef>
              <a:spcAft>
                <a:spcPts val="0"/>
              </a:spcAft>
              <a:buClr>
                <a:srgbClr val="595959"/>
              </a:buClr>
              <a:buSzPts val="1400"/>
              <a:buChar char="○"/>
            </a:pPr>
            <a:r>
              <a:rPr lang="en" sz="1400">
                <a:solidFill>
                  <a:srgbClr val="595959"/>
                </a:solidFill>
              </a:rPr>
              <a:t>Typing catches errors</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166196508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166196508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166196508a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166196508a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166196508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166196508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1565c42e5b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1565c42e5b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166196508a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166196508a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Randy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1565c42e5b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1565c42e5b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1565c42e5b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1565c42e5b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166196508a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166196508a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167f38b12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167f38b12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1565c42e5b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1565c42e5b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Parke</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1565c42e5b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1565c42e5b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13f5febc5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13f5febc5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173e7670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173e7670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1565c42e5b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1565c42e5b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Paul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13f5febc55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13f5febc55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Parke-Here we can see a basic diagram describing what the power circuit should look like. In design we required 2 things. A unit must be able to power itself and a unit must be able to be charged by the user. We can accomplish that with 3 power sources.</a:t>
            </a:r>
            <a:endParaRPr/>
          </a:p>
          <a:p>
            <a:pPr indent="0" lvl="0" marL="0" rtl="0" algn="l">
              <a:spcBef>
                <a:spcPts val="0"/>
              </a:spcBef>
              <a:spcAft>
                <a:spcPts val="0"/>
              </a:spcAft>
              <a:buNone/>
            </a:pPr>
            <a:r>
              <a:rPr lang="en"/>
              <a:t>First a solar panel as when a device must be stationary and power itself its realistically the only option. Second we must find a way for the unit to hold a charge when the solar panel is not providing sufficient power. To this end we must provide a battery to support power consumption during periods of low power and become charged during periods of high power. Lastly to power the unit on the user end we wanted to provide a readily available, highly functioning power source. We came to the conclusion that a 5V power source from USBC would provide the best charging capabilities. Next we needed a way to convert the solar panels power range as well as the USBC source to the same voltage regardless of input while also charging the battery. To this end we </a:t>
            </a:r>
            <a:r>
              <a:rPr lang="en"/>
              <a:t>implemented</a:t>
            </a:r>
            <a:r>
              <a:rPr lang="en"/>
              <a:t> the MCP73871 charge controller. This unit accomplishes all our wants while effectively using and charging a lithium ion battery. Finally we had to take the consistent output of the MCP and provide it to critical units. To accomplish this we will use two power rails that will convert voltages to their desired levels and provide it to the loads of our design.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1565c42e5b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1565c42e5b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p13"/>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3" name="Google Shape;53;p13"/>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4" name="Google Shape;54;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55" name="Shape 55"/>
        <p:cNvGrpSpPr/>
        <p:nvPr/>
      </p:nvGrpSpPr>
      <p:grpSpPr>
        <a:xfrm>
          <a:off x="0" y="0"/>
          <a:ext cx="0" cy="0"/>
          <a:chOff x="0" y="0"/>
          <a:chExt cx="0" cy="0"/>
        </a:xfrm>
      </p:grpSpPr>
      <p:sp>
        <p:nvSpPr>
          <p:cNvPr id="56" name="Google Shape;56;p1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5.png"/><Relationship Id="rId5" Type="http://schemas.openxmlformats.org/officeDocument/2006/relationships/image" Target="../media/image19.jpg"/><Relationship Id="rId6" Type="http://schemas.openxmlformats.org/officeDocument/2006/relationships/image" Target="../media/image3.jpg"/><Relationship Id="rId7"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9.jp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 Id="rId3" Type="http://schemas.openxmlformats.org/officeDocument/2006/relationships/image" Target="../media/image3.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9.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5"/>
          <p:cNvSpPr txBox="1"/>
          <p:nvPr>
            <p:ph type="ctrTitle"/>
          </p:nvPr>
        </p:nvSpPr>
        <p:spPr>
          <a:xfrm>
            <a:off x="311700" y="1605775"/>
            <a:ext cx="8520600" cy="870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3500"/>
              <a:t>Aether Sensor Network</a:t>
            </a:r>
            <a:endParaRPr sz="3500"/>
          </a:p>
        </p:txBody>
      </p:sp>
      <p:sp>
        <p:nvSpPr>
          <p:cNvPr id="63" name="Google Shape;63;p15"/>
          <p:cNvSpPr txBox="1"/>
          <p:nvPr>
            <p:ph idx="1" type="subTitle"/>
          </p:nvPr>
        </p:nvSpPr>
        <p:spPr>
          <a:xfrm>
            <a:off x="311700" y="23498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Critical Design Review</a:t>
            </a:r>
            <a:endParaRPr/>
          </a:p>
        </p:txBody>
      </p:sp>
      <p:pic>
        <p:nvPicPr>
          <p:cNvPr id="64" name="Google Shape;64;p15"/>
          <p:cNvPicPr preferRelativeResize="0"/>
          <p:nvPr/>
        </p:nvPicPr>
        <p:blipFill rotWithShape="1">
          <a:blip r:embed="rId3">
            <a:alphaModFix/>
          </a:blip>
          <a:srcRect b="0" l="1200" r="-1200" t="0"/>
          <a:stretch/>
        </p:blipFill>
        <p:spPr>
          <a:xfrm>
            <a:off x="2760700" y="440349"/>
            <a:ext cx="3622600" cy="1205775"/>
          </a:xfrm>
          <a:prstGeom prst="rect">
            <a:avLst/>
          </a:prstGeom>
          <a:noFill/>
          <a:ln>
            <a:noFill/>
          </a:ln>
        </p:spPr>
      </p:pic>
      <p:sp>
        <p:nvSpPr>
          <p:cNvPr id="65" name="Google Shape;65;p15"/>
          <p:cNvSpPr txBox="1"/>
          <p:nvPr/>
        </p:nvSpPr>
        <p:spPr>
          <a:xfrm>
            <a:off x="3040000" y="3365525"/>
            <a:ext cx="1618500" cy="570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a:solidFill>
                  <a:schemeClr val="dk1"/>
                </a:solidFill>
              </a:rPr>
              <a:t>Ian Wallace</a:t>
            </a:r>
            <a:endParaRPr>
              <a:solidFill>
                <a:schemeClr val="dk1"/>
              </a:solidFill>
            </a:endParaRPr>
          </a:p>
          <a:p>
            <a:pPr indent="0" lvl="0" marL="0" rtl="0" algn="ctr">
              <a:lnSpc>
                <a:spcPct val="115000"/>
              </a:lnSpc>
              <a:spcBef>
                <a:spcPts val="0"/>
              </a:spcBef>
              <a:spcAft>
                <a:spcPts val="0"/>
              </a:spcAft>
              <a:buClr>
                <a:schemeClr val="dk1"/>
              </a:buClr>
              <a:buSzPts val="1100"/>
              <a:buFont typeface="Arial"/>
              <a:buNone/>
            </a:pPr>
            <a:r>
              <a:rPr lang="en" sz="900">
                <a:solidFill>
                  <a:schemeClr val="dk1"/>
                </a:solidFill>
              </a:rPr>
              <a:t>Computer Engineering</a:t>
            </a:r>
            <a:endParaRPr>
              <a:solidFill>
                <a:schemeClr val="dk1"/>
              </a:solidFill>
            </a:endParaRPr>
          </a:p>
        </p:txBody>
      </p:sp>
      <p:sp>
        <p:nvSpPr>
          <p:cNvPr id="66" name="Google Shape;66;p15"/>
          <p:cNvSpPr txBox="1"/>
          <p:nvPr/>
        </p:nvSpPr>
        <p:spPr>
          <a:xfrm>
            <a:off x="4658500" y="3365525"/>
            <a:ext cx="1618500" cy="646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a:solidFill>
                  <a:schemeClr val="dk1"/>
                </a:solidFill>
              </a:rPr>
              <a:t>Parke Benjamin</a:t>
            </a:r>
            <a:endParaRPr>
              <a:solidFill>
                <a:schemeClr val="dk1"/>
              </a:solidFill>
            </a:endParaRPr>
          </a:p>
          <a:p>
            <a:pPr indent="0" lvl="0" marL="0" rtl="0" algn="ctr">
              <a:lnSpc>
                <a:spcPct val="115000"/>
              </a:lnSpc>
              <a:spcBef>
                <a:spcPts val="0"/>
              </a:spcBef>
              <a:spcAft>
                <a:spcPts val="0"/>
              </a:spcAft>
              <a:buNone/>
            </a:pPr>
            <a:r>
              <a:rPr lang="en" sz="900">
                <a:solidFill>
                  <a:schemeClr val="dk1"/>
                </a:solidFill>
              </a:rPr>
              <a:t>Electrical </a:t>
            </a:r>
            <a:r>
              <a:rPr lang="en" sz="900">
                <a:solidFill>
                  <a:schemeClr val="dk1"/>
                </a:solidFill>
              </a:rPr>
              <a:t>Engineering</a:t>
            </a:r>
            <a:endParaRPr>
              <a:solidFill>
                <a:schemeClr val="dk1"/>
              </a:solidFill>
            </a:endParaRPr>
          </a:p>
        </p:txBody>
      </p:sp>
      <p:sp>
        <p:nvSpPr>
          <p:cNvPr id="67" name="Google Shape;67;p15"/>
          <p:cNvSpPr txBox="1"/>
          <p:nvPr/>
        </p:nvSpPr>
        <p:spPr>
          <a:xfrm>
            <a:off x="4658500" y="4137425"/>
            <a:ext cx="1618500" cy="646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a:solidFill>
                  <a:schemeClr val="dk1"/>
                </a:solidFill>
              </a:rPr>
              <a:t>Randy Alvarez</a:t>
            </a:r>
            <a:endParaRPr>
              <a:solidFill>
                <a:schemeClr val="dk1"/>
              </a:solidFill>
            </a:endParaRPr>
          </a:p>
          <a:p>
            <a:pPr indent="0" lvl="0" marL="0" rtl="0" algn="ctr">
              <a:lnSpc>
                <a:spcPct val="115000"/>
              </a:lnSpc>
              <a:spcBef>
                <a:spcPts val="0"/>
              </a:spcBef>
              <a:spcAft>
                <a:spcPts val="0"/>
              </a:spcAft>
              <a:buNone/>
            </a:pPr>
            <a:r>
              <a:rPr lang="en" sz="900">
                <a:solidFill>
                  <a:schemeClr val="dk1"/>
                </a:solidFill>
              </a:rPr>
              <a:t>Electrical Engineering</a:t>
            </a:r>
            <a:endParaRPr>
              <a:solidFill>
                <a:schemeClr val="dk1"/>
              </a:solidFill>
            </a:endParaRPr>
          </a:p>
        </p:txBody>
      </p:sp>
      <p:sp>
        <p:nvSpPr>
          <p:cNvPr id="68" name="Google Shape;68;p15"/>
          <p:cNvSpPr txBox="1"/>
          <p:nvPr/>
        </p:nvSpPr>
        <p:spPr>
          <a:xfrm>
            <a:off x="3040000" y="4159525"/>
            <a:ext cx="1618500" cy="570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a:solidFill>
                  <a:schemeClr val="dk1"/>
                </a:solidFill>
              </a:rPr>
              <a:t>Paul Wood</a:t>
            </a:r>
            <a:endParaRPr>
              <a:solidFill>
                <a:schemeClr val="dk1"/>
              </a:solidFill>
            </a:endParaRPr>
          </a:p>
          <a:p>
            <a:pPr indent="0" lvl="0" marL="0" rtl="0" algn="ctr">
              <a:lnSpc>
                <a:spcPct val="115000"/>
              </a:lnSpc>
              <a:spcBef>
                <a:spcPts val="0"/>
              </a:spcBef>
              <a:spcAft>
                <a:spcPts val="0"/>
              </a:spcAft>
              <a:buNone/>
            </a:pPr>
            <a:r>
              <a:rPr lang="en" sz="900">
                <a:solidFill>
                  <a:schemeClr val="dk1"/>
                </a:solidFill>
              </a:rPr>
              <a:t>Computer Engineering</a:t>
            </a:r>
            <a:endParaRPr>
              <a:solidFill>
                <a:schemeClr val="dk1"/>
              </a:solidFill>
            </a:endParaRPr>
          </a:p>
        </p:txBody>
      </p:sp>
      <p:pic>
        <p:nvPicPr>
          <p:cNvPr id="69" name="Google Shape;69;p15"/>
          <p:cNvPicPr preferRelativeResize="0"/>
          <p:nvPr/>
        </p:nvPicPr>
        <p:blipFill>
          <a:blip r:embed="rId4">
            <a:alphaModFix/>
          </a:blip>
          <a:stretch>
            <a:fillRect/>
          </a:stretch>
        </p:blipFill>
        <p:spPr>
          <a:xfrm>
            <a:off x="2486400" y="4137425"/>
            <a:ext cx="644851" cy="773202"/>
          </a:xfrm>
          <a:prstGeom prst="rect">
            <a:avLst/>
          </a:prstGeom>
          <a:noFill/>
          <a:ln>
            <a:noFill/>
          </a:ln>
        </p:spPr>
      </p:pic>
      <p:pic>
        <p:nvPicPr>
          <p:cNvPr id="70" name="Google Shape;70;p15"/>
          <p:cNvPicPr preferRelativeResize="0"/>
          <p:nvPr/>
        </p:nvPicPr>
        <p:blipFill>
          <a:blip r:embed="rId5">
            <a:alphaModFix/>
          </a:blip>
          <a:stretch>
            <a:fillRect/>
          </a:stretch>
        </p:blipFill>
        <p:spPr>
          <a:xfrm>
            <a:off x="6383294" y="3325338"/>
            <a:ext cx="605857" cy="726876"/>
          </a:xfrm>
          <a:prstGeom prst="rect">
            <a:avLst/>
          </a:prstGeom>
          <a:noFill/>
          <a:ln>
            <a:noFill/>
          </a:ln>
        </p:spPr>
      </p:pic>
      <p:pic>
        <p:nvPicPr>
          <p:cNvPr id="71" name="Google Shape;71;p15"/>
          <p:cNvPicPr preferRelativeResize="0"/>
          <p:nvPr/>
        </p:nvPicPr>
        <p:blipFill rotWithShape="1">
          <a:blip r:embed="rId6">
            <a:alphaModFix/>
          </a:blip>
          <a:srcRect b="44791" l="33230" r="10428" t="0"/>
          <a:stretch/>
        </p:blipFill>
        <p:spPr>
          <a:xfrm>
            <a:off x="6405275" y="4191900"/>
            <a:ext cx="561901" cy="676425"/>
          </a:xfrm>
          <a:prstGeom prst="rect">
            <a:avLst/>
          </a:prstGeom>
          <a:noFill/>
          <a:ln>
            <a:noFill/>
          </a:ln>
        </p:spPr>
      </p:pic>
      <p:pic>
        <p:nvPicPr>
          <p:cNvPr id="72" name="Google Shape;72;p15"/>
          <p:cNvPicPr preferRelativeResize="0"/>
          <p:nvPr/>
        </p:nvPicPr>
        <p:blipFill>
          <a:blip r:embed="rId7">
            <a:alphaModFix/>
          </a:blip>
          <a:stretch>
            <a:fillRect/>
          </a:stretch>
        </p:blipFill>
        <p:spPr>
          <a:xfrm>
            <a:off x="2507640" y="3362387"/>
            <a:ext cx="602375" cy="6527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2383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Battery and Charge Controller </a:t>
            </a:r>
            <a:endParaRPr/>
          </a:p>
        </p:txBody>
      </p:sp>
      <p:sp>
        <p:nvSpPr>
          <p:cNvPr id="130" name="Google Shape;130;p24"/>
          <p:cNvSpPr txBox="1"/>
          <p:nvPr>
            <p:ph idx="1" type="body"/>
          </p:nvPr>
        </p:nvSpPr>
        <p:spPr>
          <a:xfrm>
            <a:off x="311700" y="863550"/>
            <a:ext cx="8520600" cy="4058100"/>
          </a:xfrm>
          <a:prstGeom prst="rect">
            <a:avLst/>
          </a:prstGeom>
        </p:spPr>
        <p:txBody>
          <a:bodyPr anchorCtr="0" anchor="t" bIns="91425" lIns="91425" spcFirstLastPara="1" rIns="91425" wrap="square" tIns="91425">
            <a:normAutofit fontScale="85000" lnSpcReduction="10000"/>
          </a:bodyPr>
          <a:lstStyle/>
          <a:p>
            <a:pPr indent="-325755" lvl="0" marL="457200" rtl="0" algn="l">
              <a:spcBef>
                <a:spcPts val="0"/>
              </a:spcBef>
              <a:spcAft>
                <a:spcPts val="0"/>
              </a:spcAft>
              <a:buSzPct val="100000"/>
              <a:buChar char="●"/>
            </a:pPr>
            <a:r>
              <a:rPr lang="en"/>
              <a:t>A 3.7/4.2 lithium-ion battery will be the battery source for the Aether node</a:t>
            </a:r>
            <a:endParaRPr/>
          </a:p>
          <a:p>
            <a:pPr indent="-325755" lvl="0" marL="457200" rtl="0" algn="l">
              <a:spcBef>
                <a:spcPts val="0"/>
              </a:spcBef>
              <a:spcAft>
                <a:spcPts val="0"/>
              </a:spcAft>
              <a:buSzPct val="100000"/>
              <a:buChar char="●"/>
            </a:pPr>
            <a:r>
              <a:rPr lang="en"/>
              <a:t>The heart of this power system design is the solar/USB charge controller MCP73871 responsible for providing load sharing features efficiently meeting system load demands</a:t>
            </a:r>
            <a:endParaRPr/>
          </a:p>
          <a:p>
            <a:pPr indent="-304165" lvl="1" marL="914400" rtl="0" algn="l">
              <a:spcBef>
                <a:spcPts val="0"/>
              </a:spcBef>
              <a:spcAft>
                <a:spcPts val="0"/>
              </a:spcAft>
              <a:buSzPct val="100000"/>
              <a:buChar char="○"/>
            </a:pPr>
            <a:r>
              <a:rPr lang="en"/>
              <a:t>When the charger is </a:t>
            </a:r>
            <a:r>
              <a:rPr lang="en"/>
              <a:t>powered</a:t>
            </a:r>
            <a:r>
              <a:rPr lang="en"/>
              <a:t> with USB/Solar inputs the load sharing feature on the MCP73871 allows the load current to go directly from the input voltage to the output while </a:t>
            </a:r>
            <a:r>
              <a:rPr lang="en"/>
              <a:t>simultaneously charging the battery</a:t>
            </a:r>
            <a:endParaRPr/>
          </a:p>
          <a:p>
            <a:pPr indent="-304165" lvl="1" marL="914400" rtl="0" algn="l">
              <a:spcBef>
                <a:spcPts val="0"/>
              </a:spcBef>
              <a:spcAft>
                <a:spcPts val="0"/>
              </a:spcAft>
              <a:buSzPct val="100000"/>
              <a:buChar char="○"/>
            </a:pPr>
            <a:r>
              <a:rPr lang="en"/>
              <a:t>The battery is only used when the system load draw exceeds what the power input can provide thus extending battery life and efficiency</a:t>
            </a:r>
            <a:endParaRPr/>
          </a:p>
          <a:p>
            <a:pPr indent="-325755" lvl="0" marL="457200" rtl="0" algn="l">
              <a:spcBef>
                <a:spcPts val="0"/>
              </a:spcBef>
              <a:spcAft>
                <a:spcPts val="0"/>
              </a:spcAft>
              <a:buSzPct val="100000"/>
              <a:buChar char="●"/>
            </a:pPr>
            <a:r>
              <a:rPr lang="en"/>
              <a:t>Three status pins on the MCP73871 indicate when the battery is being charged, when the battery is fully charged, and when the charger has power</a:t>
            </a:r>
            <a:endParaRPr/>
          </a:p>
          <a:p>
            <a:pPr indent="-325755" lvl="0" marL="457200" rtl="0" algn="l">
              <a:spcBef>
                <a:spcPts val="0"/>
              </a:spcBef>
              <a:spcAft>
                <a:spcPts val="0"/>
              </a:spcAft>
              <a:buSzPct val="100000"/>
              <a:buChar char="●"/>
            </a:pPr>
            <a:r>
              <a:rPr lang="en"/>
              <a:t>To prevent the charger from overheating the battery or attempting to charge when the battery is too hot, the MCP73871 will have a 10k NTC thermistor to monitor battery temperature</a:t>
            </a:r>
            <a:endParaRPr/>
          </a:p>
          <a:p>
            <a:pPr indent="-325755" lvl="0" marL="457200" rtl="0" algn="l">
              <a:spcBef>
                <a:spcPts val="0"/>
              </a:spcBef>
              <a:spcAft>
                <a:spcPts val="0"/>
              </a:spcAft>
              <a:buSzPct val="100000"/>
              <a:buChar char="●"/>
            </a:pPr>
            <a:r>
              <a:rPr lang="en"/>
              <a:t>The maximum charge current is set through programming (PROG) resistors and will be set to 500mA in this design</a:t>
            </a:r>
            <a:endParaRPr/>
          </a:p>
          <a:p>
            <a:pPr indent="0" lvl="0" marL="45720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2613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Power Rails</a:t>
            </a:r>
            <a:endParaRPr/>
          </a:p>
        </p:txBody>
      </p:sp>
      <p:sp>
        <p:nvSpPr>
          <p:cNvPr id="136" name="Google Shape;136;p25"/>
          <p:cNvSpPr txBox="1"/>
          <p:nvPr>
            <p:ph idx="1" type="body"/>
          </p:nvPr>
        </p:nvSpPr>
        <p:spPr>
          <a:xfrm>
            <a:off x="311700" y="863550"/>
            <a:ext cx="8520600" cy="393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design calls for several power sources with varying voltages, likewise our selected sensors also have different voltage </a:t>
            </a:r>
            <a:r>
              <a:rPr lang="en"/>
              <a:t>requirements.</a:t>
            </a:r>
            <a:endParaRPr/>
          </a:p>
          <a:p>
            <a:pPr indent="-342900" lvl="0" marL="457200" rtl="0" algn="l">
              <a:spcBef>
                <a:spcPts val="0"/>
              </a:spcBef>
              <a:spcAft>
                <a:spcPts val="0"/>
              </a:spcAft>
              <a:buSzPts val="1800"/>
              <a:buChar char="●"/>
            </a:pPr>
            <a:r>
              <a:rPr lang="en"/>
              <a:t>As a result our power system must be able to take in and distribute power to and from multiple areas on the board, providing the correct voltage to the respective components</a:t>
            </a:r>
            <a:endParaRPr/>
          </a:p>
          <a:p>
            <a:pPr indent="-342900" lvl="0" marL="457200" rtl="0" algn="l">
              <a:spcBef>
                <a:spcPts val="0"/>
              </a:spcBef>
              <a:spcAft>
                <a:spcPts val="0"/>
              </a:spcAft>
              <a:buSzPts val="1800"/>
              <a:buChar char="●"/>
            </a:pPr>
            <a:r>
              <a:rPr lang="en"/>
              <a:t>To meet this requirement three chips have been selected.</a:t>
            </a:r>
            <a:endParaRPr/>
          </a:p>
          <a:p>
            <a:pPr indent="-317500" lvl="1" marL="914400" rtl="0" algn="l">
              <a:spcBef>
                <a:spcPts val="0"/>
              </a:spcBef>
              <a:spcAft>
                <a:spcPts val="0"/>
              </a:spcAft>
              <a:buSzPts val="1400"/>
              <a:buChar char="○"/>
            </a:pPr>
            <a:r>
              <a:rPr lang="en"/>
              <a:t>The LP2985 is needed to convert the MCP73871 output to a 3.3V for the microcontroller and sensors</a:t>
            </a:r>
            <a:endParaRPr/>
          </a:p>
          <a:p>
            <a:pPr indent="-317500" lvl="1" marL="914400" rtl="0" algn="l">
              <a:spcBef>
                <a:spcPts val="0"/>
              </a:spcBef>
              <a:spcAft>
                <a:spcPts val="0"/>
              </a:spcAft>
              <a:buSzPts val="1400"/>
              <a:buChar char="○"/>
            </a:pPr>
            <a:r>
              <a:rPr lang="en"/>
              <a:t>Finally the LTC3525 converts the Li-Ion battery voltage to 5V for our PM sensor. It also has a function to shutdown when not in use to lower power consumption for the system as a whole.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Power Subsystem Schematic</a:t>
            </a:r>
            <a:endParaRPr/>
          </a:p>
        </p:txBody>
      </p:sp>
      <p:pic>
        <p:nvPicPr>
          <p:cNvPr descr="Diagram, schematic&#10;&#10;Description automatically generated" id="142" name="Google Shape;142;p26"/>
          <p:cNvPicPr preferRelativeResize="0"/>
          <p:nvPr/>
        </p:nvPicPr>
        <p:blipFill rotWithShape="1">
          <a:blip r:embed="rId3">
            <a:alphaModFix/>
          </a:blip>
          <a:srcRect b="0" l="0" r="0" t="0"/>
          <a:stretch/>
        </p:blipFill>
        <p:spPr>
          <a:xfrm>
            <a:off x="1194025" y="1017725"/>
            <a:ext cx="6437100" cy="396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Power Usage</a:t>
            </a:r>
            <a:endParaRPr/>
          </a:p>
        </p:txBody>
      </p:sp>
      <p:graphicFrame>
        <p:nvGraphicFramePr>
          <p:cNvPr id="148" name="Google Shape;148;p27"/>
          <p:cNvGraphicFramePr/>
          <p:nvPr/>
        </p:nvGraphicFramePr>
        <p:xfrm>
          <a:off x="952500" y="1017725"/>
          <a:ext cx="3000000" cy="3000000"/>
        </p:xfrm>
        <a:graphic>
          <a:graphicData uri="http://schemas.openxmlformats.org/drawingml/2006/table">
            <a:tbl>
              <a:tblPr>
                <a:noFill/>
                <a:tableStyleId>{38735E45-FAFF-439B-AF3A-A035EE88E4B9}</a:tableStyleId>
              </a:tblPr>
              <a:tblGrid>
                <a:gridCol w="1809750"/>
                <a:gridCol w="1809750"/>
                <a:gridCol w="1809750"/>
                <a:gridCol w="1809750"/>
              </a:tblGrid>
              <a:tr h="381000">
                <a:tc>
                  <a:txBody>
                    <a:bodyPr/>
                    <a:lstStyle/>
                    <a:p>
                      <a:pPr indent="0" lvl="0" marL="0" rtl="0" algn="l">
                        <a:spcBef>
                          <a:spcPts val="0"/>
                        </a:spcBef>
                        <a:spcAft>
                          <a:spcPts val="0"/>
                        </a:spcAft>
                        <a:buNone/>
                      </a:pPr>
                      <a:r>
                        <a:rPr lang="en"/>
                        <a:t>Part</a:t>
                      </a:r>
                      <a:endParaRPr/>
                    </a:p>
                  </a:txBody>
                  <a:tcPr marT="91425" marB="91425" marR="91425" marL="91425"/>
                </a:tc>
                <a:tc>
                  <a:txBody>
                    <a:bodyPr/>
                    <a:lstStyle/>
                    <a:p>
                      <a:pPr indent="0" lvl="0" marL="0" rtl="0" algn="l">
                        <a:spcBef>
                          <a:spcPts val="0"/>
                        </a:spcBef>
                        <a:spcAft>
                          <a:spcPts val="0"/>
                        </a:spcAft>
                        <a:buNone/>
                      </a:pPr>
                      <a:r>
                        <a:rPr lang="en"/>
                        <a:t>Input V high(V)</a:t>
                      </a:r>
                      <a:endParaRPr/>
                    </a:p>
                  </a:txBody>
                  <a:tcPr marT="91425" marB="91425" marR="91425" marL="91425"/>
                </a:tc>
                <a:tc>
                  <a:txBody>
                    <a:bodyPr/>
                    <a:lstStyle/>
                    <a:p>
                      <a:pPr indent="0" lvl="0" marL="0" rtl="0" algn="l">
                        <a:spcBef>
                          <a:spcPts val="0"/>
                        </a:spcBef>
                        <a:spcAft>
                          <a:spcPts val="0"/>
                        </a:spcAft>
                        <a:buNone/>
                      </a:pPr>
                      <a:r>
                        <a:rPr lang="en"/>
                        <a:t>Max Current(mA)</a:t>
                      </a:r>
                      <a:endParaRPr/>
                    </a:p>
                  </a:txBody>
                  <a:tcPr marT="91425" marB="91425" marR="91425" marL="91425"/>
                </a:tc>
                <a:tc>
                  <a:txBody>
                    <a:bodyPr/>
                    <a:lstStyle/>
                    <a:p>
                      <a:pPr indent="0" lvl="0" marL="0" rtl="0" algn="l">
                        <a:spcBef>
                          <a:spcPts val="0"/>
                        </a:spcBef>
                        <a:spcAft>
                          <a:spcPts val="0"/>
                        </a:spcAft>
                        <a:buNone/>
                      </a:pPr>
                      <a:r>
                        <a:rPr lang="en"/>
                        <a:t>Max On Power usage(mW)</a:t>
                      </a:r>
                      <a:endParaRPr/>
                    </a:p>
                  </a:txBody>
                  <a:tcPr marT="91425" marB="91425" marR="91425" marL="91425"/>
                </a:tc>
              </a:tr>
              <a:tr h="381000">
                <a:tc>
                  <a:txBody>
                    <a:bodyPr/>
                    <a:lstStyle/>
                    <a:p>
                      <a:pPr indent="0" lvl="0" marL="0" rtl="0" algn="l">
                        <a:spcBef>
                          <a:spcPts val="0"/>
                        </a:spcBef>
                        <a:spcAft>
                          <a:spcPts val="0"/>
                        </a:spcAft>
                        <a:buNone/>
                      </a:pPr>
                      <a:r>
                        <a:rPr lang="en"/>
                        <a:t>PM Sensor</a:t>
                      </a:r>
                      <a:endParaRPr/>
                    </a:p>
                  </a:txBody>
                  <a:tcPr marT="91425" marB="91425" marR="91425" marL="91425"/>
                </a:tc>
                <a:tc>
                  <a:txBody>
                    <a:bodyPr/>
                    <a:lstStyle/>
                    <a:p>
                      <a:pPr indent="0" lvl="0" marL="0" rtl="0" algn="l">
                        <a:spcBef>
                          <a:spcPts val="0"/>
                        </a:spcBef>
                        <a:spcAft>
                          <a:spcPts val="0"/>
                        </a:spcAft>
                        <a:buNone/>
                      </a:pPr>
                      <a:r>
                        <a:rPr lang="en"/>
                        <a:t>5.5</a:t>
                      </a:r>
                      <a:endParaRPr/>
                    </a:p>
                  </a:txBody>
                  <a:tcPr marT="91425" marB="91425" marR="91425" marL="91425"/>
                </a:tc>
                <a:tc>
                  <a:txBody>
                    <a:bodyPr/>
                    <a:lstStyle/>
                    <a:p>
                      <a:pPr indent="0" lvl="0" marL="0" rtl="0" algn="l">
                        <a:spcBef>
                          <a:spcPts val="0"/>
                        </a:spcBef>
                        <a:spcAft>
                          <a:spcPts val="0"/>
                        </a:spcAft>
                        <a:buNone/>
                      </a:pPr>
                      <a:r>
                        <a:rPr lang="en"/>
                        <a:t>65</a:t>
                      </a:r>
                      <a:endParaRPr/>
                    </a:p>
                  </a:txBody>
                  <a:tcPr marT="91425" marB="91425" marR="91425" marL="91425"/>
                </a:tc>
                <a:tc>
                  <a:txBody>
                    <a:bodyPr/>
                    <a:lstStyle/>
                    <a:p>
                      <a:pPr indent="0" lvl="0" marL="0" rtl="0" algn="l">
                        <a:spcBef>
                          <a:spcPts val="0"/>
                        </a:spcBef>
                        <a:spcAft>
                          <a:spcPts val="0"/>
                        </a:spcAft>
                        <a:buNone/>
                      </a:pPr>
                      <a:r>
                        <a:rPr lang="en"/>
                        <a:t>357</a:t>
                      </a:r>
                      <a:endParaRPr/>
                    </a:p>
                  </a:txBody>
                  <a:tcPr marT="91425" marB="91425" marR="91425" marL="91425"/>
                </a:tc>
              </a:tr>
              <a:tr h="381000">
                <a:tc>
                  <a:txBody>
                    <a:bodyPr/>
                    <a:lstStyle/>
                    <a:p>
                      <a:pPr indent="0" lvl="0" marL="0" rtl="0" algn="l">
                        <a:spcBef>
                          <a:spcPts val="0"/>
                        </a:spcBef>
                        <a:spcAft>
                          <a:spcPts val="0"/>
                        </a:spcAft>
                        <a:buNone/>
                      </a:pPr>
                      <a:r>
                        <a:rPr lang="en"/>
                        <a:t>Renesas AQI Sensor</a:t>
                      </a:r>
                      <a:endParaRPr/>
                    </a:p>
                  </a:txBody>
                  <a:tcPr marT="91425" marB="91425" marR="91425" marL="91425"/>
                </a:tc>
                <a:tc>
                  <a:txBody>
                    <a:bodyPr/>
                    <a:lstStyle/>
                    <a:p>
                      <a:pPr indent="0" lvl="0" marL="0" rtl="0" algn="l">
                        <a:spcBef>
                          <a:spcPts val="0"/>
                        </a:spcBef>
                        <a:spcAft>
                          <a:spcPts val="0"/>
                        </a:spcAft>
                        <a:buNone/>
                      </a:pPr>
                      <a:r>
                        <a:rPr lang="en"/>
                        <a:t>3.6</a:t>
                      </a:r>
                      <a:endParaRPr/>
                    </a:p>
                  </a:txBody>
                  <a:tcPr marT="91425" marB="91425" marR="91425" marL="91425"/>
                </a:tc>
                <a:tc>
                  <a:txBody>
                    <a:bodyPr/>
                    <a:lstStyle/>
                    <a:p>
                      <a:pPr indent="0" lvl="0" marL="0" rtl="0" algn="l">
                        <a:spcBef>
                          <a:spcPts val="0"/>
                        </a:spcBef>
                        <a:spcAft>
                          <a:spcPts val="0"/>
                        </a:spcAft>
                        <a:buNone/>
                      </a:pPr>
                      <a:r>
                        <a:rPr lang="en"/>
                        <a:t>13</a:t>
                      </a:r>
                      <a:endParaRPr/>
                    </a:p>
                  </a:txBody>
                  <a:tcPr marT="91425" marB="91425" marR="91425" marL="91425"/>
                </a:tc>
                <a:tc>
                  <a:txBody>
                    <a:bodyPr/>
                    <a:lstStyle/>
                    <a:p>
                      <a:pPr indent="0" lvl="0" marL="0" rtl="0" algn="l">
                        <a:spcBef>
                          <a:spcPts val="0"/>
                        </a:spcBef>
                        <a:spcAft>
                          <a:spcPts val="0"/>
                        </a:spcAft>
                        <a:buNone/>
                      </a:pPr>
                      <a:r>
                        <a:rPr lang="en"/>
                        <a:t>46.8</a:t>
                      </a:r>
                      <a:endParaRPr/>
                    </a:p>
                  </a:txBody>
                  <a:tcPr marT="91425" marB="91425" marR="91425" marL="91425"/>
                </a:tc>
              </a:tr>
              <a:tr h="381000">
                <a:tc>
                  <a:txBody>
                    <a:bodyPr/>
                    <a:lstStyle/>
                    <a:p>
                      <a:pPr indent="0" lvl="0" marL="0" rtl="0" algn="l">
                        <a:spcBef>
                          <a:spcPts val="0"/>
                        </a:spcBef>
                        <a:spcAft>
                          <a:spcPts val="0"/>
                        </a:spcAft>
                        <a:buNone/>
                      </a:pPr>
                      <a:r>
                        <a:rPr lang="en"/>
                        <a:t>Bosch Sensor</a:t>
                      </a:r>
                      <a:endParaRPr/>
                    </a:p>
                  </a:txBody>
                  <a:tcPr marT="91425" marB="91425" marR="91425" marL="91425"/>
                </a:tc>
                <a:tc>
                  <a:txBody>
                    <a:bodyPr/>
                    <a:lstStyle/>
                    <a:p>
                      <a:pPr indent="0" lvl="0" marL="0" rtl="0" algn="l">
                        <a:spcBef>
                          <a:spcPts val="0"/>
                        </a:spcBef>
                        <a:spcAft>
                          <a:spcPts val="0"/>
                        </a:spcAft>
                        <a:buNone/>
                      </a:pPr>
                      <a:r>
                        <a:rPr lang="en"/>
                        <a:t>3.6</a:t>
                      </a:r>
                      <a:endParaRPr/>
                    </a:p>
                  </a:txBody>
                  <a:tcPr marT="91425" marB="91425" marR="91425" marL="91425"/>
                </a:tc>
                <a:tc>
                  <a:txBody>
                    <a:bodyPr/>
                    <a:lstStyle/>
                    <a:p>
                      <a:pPr indent="0" lvl="0" marL="0" rtl="0" algn="l">
                        <a:spcBef>
                          <a:spcPts val="0"/>
                        </a:spcBef>
                        <a:spcAft>
                          <a:spcPts val="0"/>
                        </a:spcAft>
                        <a:buNone/>
                      </a:pPr>
                      <a:r>
                        <a:rPr lang="en"/>
                        <a:t>15</a:t>
                      </a:r>
                      <a:endParaRPr/>
                    </a:p>
                  </a:txBody>
                  <a:tcPr marT="91425" marB="91425" marR="91425" marL="91425"/>
                </a:tc>
                <a:tc>
                  <a:txBody>
                    <a:bodyPr/>
                    <a:lstStyle/>
                    <a:p>
                      <a:pPr indent="0" lvl="0" marL="0" rtl="0" algn="l">
                        <a:spcBef>
                          <a:spcPts val="0"/>
                        </a:spcBef>
                        <a:spcAft>
                          <a:spcPts val="0"/>
                        </a:spcAft>
                        <a:buNone/>
                      </a:pPr>
                      <a:r>
                        <a:rPr lang="en"/>
                        <a:t>54</a:t>
                      </a:r>
                      <a:endParaRPr/>
                    </a:p>
                  </a:txBody>
                  <a:tcPr marT="91425" marB="91425" marR="91425" marL="91425"/>
                </a:tc>
              </a:tr>
              <a:tr h="381000">
                <a:tc>
                  <a:txBody>
                    <a:bodyPr/>
                    <a:lstStyle/>
                    <a:p>
                      <a:pPr indent="0" lvl="0" marL="0" rtl="0" algn="l">
                        <a:spcBef>
                          <a:spcPts val="0"/>
                        </a:spcBef>
                        <a:spcAft>
                          <a:spcPts val="0"/>
                        </a:spcAft>
                        <a:buNone/>
                      </a:pPr>
                      <a:r>
                        <a:rPr lang="en"/>
                        <a:t>Seed LoRa-E5</a:t>
                      </a:r>
                      <a:endParaRPr/>
                    </a:p>
                  </a:txBody>
                  <a:tcPr marT="91425" marB="91425" marR="91425" marL="91425"/>
                </a:tc>
                <a:tc>
                  <a:txBody>
                    <a:bodyPr/>
                    <a:lstStyle/>
                    <a:p>
                      <a:pPr indent="0" lvl="0" marL="0" rtl="0" algn="l">
                        <a:spcBef>
                          <a:spcPts val="0"/>
                        </a:spcBef>
                        <a:spcAft>
                          <a:spcPts val="0"/>
                        </a:spcAft>
                        <a:buNone/>
                      </a:pPr>
                      <a:r>
                        <a:rPr lang="en"/>
                        <a:t>3.6</a:t>
                      </a:r>
                      <a:endParaRPr/>
                    </a:p>
                  </a:txBody>
                  <a:tcPr marT="91425" marB="91425" marR="91425" marL="91425"/>
                </a:tc>
                <a:tc>
                  <a:txBody>
                    <a:bodyPr/>
                    <a:lstStyle/>
                    <a:p>
                      <a:pPr indent="0" lvl="0" marL="0" rtl="0" algn="l">
                        <a:spcBef>
                          <a:spcPts val="0"/>
                        </a:spcBef>
                        <a:spcAft>
                          <a:spcPts val="0"/>
                        </a:spcAft>
                        <a:buNone/>
                      </a:pPr>
                      <a:r>
                        <a:rPr lang="en"/>
                        <a:t>150</a:t>
                      </a:r>
                      <a:endParaRPr/>
                    </a:p>
                  </a:txBody>
                  <a:tcPr marT="91425" marB="91425" marR="91425" marL="91425"/>
                </a:tc>
                <a:tc>
                  <a:txBody>
                    <a:bodyPr/>
                    <a:lstStyle/>
                    <a:p>
                      <a:pPr indent="0" lvl="0" marL="0" rtl="0" algn="l">
                        <a:spcBef>
                          <a:spcPts val="0"/>
                        </a:spcBef>
                        <a:spcAft>
                          <a:spcPts val="0"/>
                        </a:spcAft>
                        <a:buNone/>
                      </a:pPr>
                      <a:r>
                        <a:rPr lang="en"/>
                        <a:t>540</a:t>
                      </a:r>
                      <a:endParaRPr/>
                    </a:p>
                  </a:txBody>
                  <a:tcPr marT="91425" marB="91425" marR="91425" marL="91425"/>
                </a:tc>
              </a:tr>
              <a:tr h="381000">
                <a:tc>
                  <a:txBody>
                    <a:bodyPr/>
                    <a:lstStyle/>
                    <a:p>
                      <a:pPr indent="0" lvl="0" marL="0" rtl="0" algn="l">
                        <a:spcBef>
                          <a:spcPts val="0"/>
                        </a:spcBef>
                        <a:spcAft>
                          <a:spcPts val="0"/>
                        </a:spcAft>
                        <a:buNone/>
                      </a:pPr>
                      <a:r>
                        <a:rPr lang="en"/>
                        <a:t>Other Losses</a:t>
                      </a:r>
                      <a:endParaRPr/>
                    </a:p>
                  </a:txBody>
                  <a:tcPr marT="91425" marB="91425" marR="91425" marL="91425"/>
                </a:tc>
                <a:tc>
                  <a:txBody>
                    <a:bodyPr/>
                    <a:lstStyle/>
                    <a:p>
                      <a:pPr indent="0" lvl="0" marL="0" rtl="0" algn="l">
                        <a:spcBef>
                          <a:spcPts val="0"/>
                        </a:spcBef>
                        <a:spcAft>
                          <a:spcPts val="0"/>
                        </a:spcAft>
                        <a:buNone/>
                      </a:pPr>
                      <a:r>
                        <a:rPr lang="en"/>
                        <a:t>3.3</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3.3</a:t>
                      </a:r>
                      <a:endParaRPr/>
                    </a:p>
                  </a:txBody>
                  <a:tcPr marT="91425" marB="91425" marR="91425" marL="91425"/>
                </a:tc>
              </a:tr>
            </a:tbl>
          </a:graphicData>
        </a:graphic>
      </p:graphicFrame>
      <p:sp>
        <p:nvSpPr>
          <p:cNvPr id="149" name="Google Shape;149;p27"/>
          <p:cNvSpPr txBox="1"/>
          <p:nvPr/>
        </p:nvSpPr>
        <p:spPr>
          <a:xfrm>
            <a:off x="961500" y="3903975"/>
            <a:ext cx="7239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 max power used </a:t>
            </a:r>
            <a:r>
              <a:rPr lang="en"/>
              <a:t>would</a:t>
            </a:r>
            <a:r>
              <a:rPr lang="en"/>
              <a:t> come out to 0.998W while the device was in use. However during sleep mode the device would use </a:t>
            </a:r>
            <a:r>
              <a:rPr lang="en"/>
              <a:t>approximately</a:t>
            </a:r>
            <a:r>
              <a:rPr lang="en"/>
              <a:t> 62uW. This leads us to calculate that with a 2Ah battery while taking measurements every hour our system could survive 2 months on a fully battery charge.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Bosch BME688 Sensor</a:t>
            </a:r>
            <a:endParaRPr/>
          </a:p>
        </p:txBody>
      </p:sp>
      <p:sp>
        <p:nvSpPr>
          <p:cNvPr id="155" name="Google Shape;155;p28"/>
          <p:cNvSpPr txBox="1"/>
          <p:nvPr>
            <p:ph idx="1" type="body"/>
          </p:nvPr>
        </p:nvSpPr>
        <p:spPr>
          <a:xfrm>
            <a:off x="311700" y="1152475"/>
            <a:ext cx="45792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 digital low power gas, pressure, temperature and humidity sensor with integrated Artificial Intelligence to train the sensor to recognize specific gases, smells and VOCs and VSCs</a:t>
            </a:r>
            <a:endParaRPr/>
          </a:p>
          <a:p>
            <a:pPr indent="-342900" lvl="0" marL="457200" rtl="0" algn="l">
              <a:spcBef>
                <a:spcPts val="0"/>
              </a:spcBef>
              <a:spcAft>
                <a:spcPts val="0"/>
              </a:spcAft>
              <a:buSzPts val="1800"/>
              <a:buChar char="●"/>
            </a:pPr>
            <a:r>
              <a:rPr lang="en"/>
              <a:t>Applicable for indoor and outdoor air quality management</a:t>
            </a:r>
            <a:endParaRPr/>
          </a:p>
          <a:p>
            <a:pPr indent="-342900" lvl="0" marL="457200" rtl="0" algn="l">
              <a:spcBef>
                <a:spcPts val="0"/>
              </a:spcBef>
              <a:spcAft>
                <a:spcPts val="0"/>
              </a:spcAft>
              <a:buSzPts val="1800"/>
              <a:buChar char="●"/>
            </a:pPr>
            <a:r>
              <a:rPr lang="en"/>
              <a:t>I2C communication protocol</a:t>
            </a:r>
            <a:endParaRPr/>
          </a:p>
        </p:txBody>
      </p:sp>
      <p:pic>
        <p:nvPicPr>
          <p:cNvPr id="156" name="Google Shape;156;p28"/>
          <p:cNvPicPr preferRelativeResize="0"/>
          <p:nvPr/>
        </p:nvPicPr>
        <p:blipFill>
          <a:blip r:embed="rId3">
            <a:alphaModFix/>
          </a:blip>
          <a:stretch>
            <a:fillRect/>
          </a:stretch>
        </p:blipFill>
        <p:spPr>
          <a:xfrm>
            <a:off x="4890900" y="1361475"/>
            <a:ext cx="3827026" cy="2794800"/>
          </a:xfrm>
          <a:prstGeom prst="rect">
            <a:avLst/>
          </a:prstGeom>
          <a:noFill/>
          <a:ln>
            <a:noFill/>
          </a:ln>
        </p:spPr>
      </p:pic>
      <p:pic>
        <p:nvPicPr>
          <p:cNvPr id="157" name="Google Shape;157;p28"/>
          <p:cNvPicPr preferRelativeResize="0"/>
          <p:nvPr/>
        </p:nvPicPr>
        <p:blipFill rotWithShape="1">
          <a:blip r:embed="rId4">
            <a:alphaModFix/>
          </a:blip>
          <a:srcRect b="44791" l="33230" r="10428" t="0"/>
          <a:stretch/>
        </p:blipFill>
        <p:spPr>
          <a:xfrm>
            <a:off x="8582100" y="0"/>
            <a:ext cx="561901" cy="676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Renesas ZMOD</a:t>
            </a:r>
            <a:r>
              <a:rPr lang="en"/>
              <a:t> Sensor</a:t>
            </a:r>
            <a:endParaRPr/>
          </a:p>
        </p:txBody>
      </p:sp>
      <p:sp>
        <p:nvSpPr>
          <p:cNvPr id="163" name="Google Shape;163;p29"/>
          <p:cNvSpPr txBox="1"/>
          <p:nvPr>
            <p:ph idx="1" type="body"/>
          </p:nvPr>
        </p:nvSpPr>
        <p:spPr>
          <a:xfrm>
            <a:off x="311700" y="1152475"/>
            <a:ext cx="39594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Gas Sensor Module for targeting NO2 &amp; O3 	</a:t>
            </a:r>
            <a:endParaRPr/>
          </a:p>
          <a:p>
            <a:pPr indent="-317500" lvl="1" marL="914400" rtl="0" algn="l">
              <a:spcBef>
                <a:spcPts val="0"/>
              </a:spcBef>
              <a:spcAft>
                <a:spcPts val="0"/>
              </a:spcAft>
              <a:buSzPts val="1400"/>
              <a:buChar char="○"/>
            </a:pPr>
            <a:r>
              <a:rPr lang="en"/>
              <a:t>Non-selective measurement of nitrogen dioxide (NO2) and ozone (O3)</a:t>
            </a:r>
            <a:endParaRPr/>
          </a:p>
          <a:p>
            <a:pPr indent="-317500" lvl="1" marL="914400" rtl="0" algn="l">
              <a:spcBef>
                <a:spcPts val="0"/>
              </a:spcBef>
              <a:spcAft>
                <a:spcPts val="0"/>
              </a:spcAft>
              <a:buSzPts val="1400"/>
              <a:buChar char="○"/>
            </a:pPr>
            <a:r>
              <a:rPr lang="en"/>
              <a:t> Selective ozone (O3) measurement using ultra-low power</a:t>
            </a:r>
            <a:endParaRPr/>
          </a:p>
          <a:p>
            <a:pPr indent="-342900" lvl="0" marL="457200" rtl="0" algn="l">
              <a:spcBef>
                <a:spcPts val="0"/>
              </a:spcBef>
              <a:spcAft>
                <a:spcPts val="0"/>
              </a:spcAft>
              <a:buSzPts val="1800"/>
              <a:buChar char="●"/>
            </a:pPr>
            <a:r>
              <a:rPr lang="en"/>
              <a:t>The module is a 12-pin LGA assembly (3.0 × 3.0 × 0.7 mm)</a:t>
            </a:r>
            <a:endParaRPr/>
          </a:p>
          <a:p>
            <a:pPr indent="-342900" lvl="0" marL="457200" rtl="0" algn="l">
              <a:spcBef>
                <a:spcPts val="0"/>
              </a:spcBef>
              <a:spcAft>
                <a:spcPts val="0"/>
              </a:spcAft>
              <a:buSzPts val="1800"/>
              <a:buChar char="●"/>
            </a:pPr>
            <a:r>
              <a:rPr lang="en"/>
              <a:t>I2C communication protocol</a:t>
            </a:r>
            <a:endParaRPr/>
          </a:p>
          <a:p>
            <a:pPr indent="0" lvl="0" marL="914400" rtl="0" algn="l">
              <a:spcBef>
                <a:spcPts val="1200"/>
              </a:spcBef>
              <a:spcAft>
                <a:spcPts val="1200"/>
              </a:spcAft>
              <a:buNone/>
            </a:pPr>
            <a:r>
              <a:t/>
            </a:r>
            <a:endParaRPr/>
          </a:p>
        </p:txBody>
      </p:sp>
      <p:pic>
        <p:nvPicPr>
          <p:cNvPr id="164" name="Google Shape;164;p29"/>
          <p:cNvPicPr preferRelativeResize="0"/>
          <p:nvPr/>
        </p:nvPicPr>
        <p:blipFill>
          <a:blip r:embed="rId3">
            <a:alphaModFix/>
          </a:blip>
          <a:stretch>
            <a:fillRect/>
          </a:stretch>
        </p:blipFill>
        <p:spPr>
          <a:xfrm>
            <a:off x="4861550" y="1254300"/>
            <a:ext cx="3810000" cy="2857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Sensirion SPS30 Particulate Matter</a:t>
            </a:r>
            <a:r>
              <a:rPr lang="en"/>
              <a:t> Sensor</a:t>
            </a:r>
            <a:endParaRPr/>
          </a:p>
        </p:txBody>
      </p:sp>
      <p:sp>
        <p:nvSpPr>
          <p:cNvPr id="170" name="Google Shape;170;p30"/>
          <p:cNvSpPr txBox="1"/>
          <p:nvPr>
            <p:ph idx="1" type="body"/>
          </p:nvPr>
        </p:nvSpPr>
        <p:spPr>
          <a:xfrm>
            <a:off x="311700" y="1152475"/>
            <a:ext cx="39822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Particulate Matter Sensor for Air Quality Monitoring and Control</a:t>
            </a:r>
            <a:endParaRPr/>
          </a:p>
          <a:p>
            <a:pPr indent="-342900" lvl="0" marL="457200" rtl="0" algn="l">
              <a:spcBef>
                <a:spcPts val="0"/>
              </a:spcBef>
              <a:spcAft>
                <a:spcPts val="0"/>
              </a:spcAft>
              <a:buSzPts val="1800"/>
              <a:buChar char="●"/>
            </a:pPr>
            <a:r>
              <a:rPr lang="en"/>
              <a:t>Measurement principle is based on laser scattering</a:t>
            </a:r>
            <a:endParaRPr/>
          </a:p>
          <a:p>
            <a:pPr indent="-342900" lvl="0" marL="457200" rtl="0" algn="l">
              <a:spcBef>
                <a:spcPts val="0"/>
              </a:spcBef>
              <a:spcAft>
                <a:spcPts val="0"/>
              </a:spcAft>
              <a:buSzPts val="1800"/>
              <a:buChar char="●"/>
            </a:pPr>
            <a:r>
              <a:rPr lang="en"/>
              <a:t>Precision for different PM types and higher-resolution particle size for the detection of different sorts of environmental dust and other particles</a:t>
            </a:r>
            <a:endParaRPr/>
          </a:p>
          <a:p>
            <a:pPr indent="-342900" lvl="0" marL="457200" rtl="0" algn="l">
              <a:spcBef>
                <a:spcPts val="0"/>
              </a:spcBef>
              <a:spcAft>
                <a:spcPts val="0"/>
              </a:spcAft>
              <a:buSzPts val="1800"/>
              <a:buChar char="●"/>
            </a:pPr>
            <a:r>
              <a:rPr lang="en"/>
              <a:t>Dimensions of 41 x 41 x 12 mm^3 </a:t>
            </a:r>
            <a:endParaRPr/>
          </a:p>
        </p:txBody>
      </p:sp>
      <p:pic>
        <p:nvPicPr>
          <p:cNvPr id="171" name="Google Shape;171;p30"/>
          <p:cNvPicPr preferRelativeResize="0"/>
          <p:nvPr/>
        </p:nvPicPr>
        <p:blipFill>
          <a:blip r:embed="rId3">
            <a:alphaModFix/>
          </a:blip>
          <a:stretch>
            <a:fillRect/>
          </a:stretch>
        </p:blipFill>
        <p:spPr>
          <a:xfrm>
            <a:off x="4974425" y="1062975"/>
            <a:ext cx="3820976" cy="38209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LoRa-E5 Microcontroller</a:t>
            </a:r>
            <a:endParaRPr/>
          </a:p>
        </p:txBody>
      </p:sp>
      <p:sp>
        <p:nvSpPr>
          <p:cNvPr id="177" name="Google Shape;177;p31"/>
          <p:cNvSpPr txBox="1"/>
          <p:nvPr>
            <p:ph idx="1" type="body"/>
          </p:nvPr>
        </p:nvSpPr>
        <p:spPr>
          <a:xfrm>
            <a:off x="311700" y="1152475"/>
            <a:ext cx="41352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L</a:t>
            </a:r>
            <a:r>
              <a:rPr lang="en"/>
              <a:t>ow-cost, ultra-low power, ultra-small size LoRaWAN module which utilizes ST system-level package chip STM32WLE5JC</a:t>
            </a:r>
            <a:endParaRPr/>
          </a:p>
          <a:p>
            <a:pPr indent="-342900" lvl="0" marL="457200" rtl="0" algn="l">
              <a:spcBef>
                <a:spcPts val="0"/>
              </a:spcBef>
              <a:spcAft>
                <a:spcPts val="0"/>
              </a:spcAft>
              <a:buSzPts val="1800"/>
              <a:buChar char="●"/>
            </a:pPr>
            <a:r>
              <a:rPr lang="en"/>
              <a:t>Suited for wireless sensor networks and IOT applications</a:t>
            </a:r>
            <a:endParaRPr/>
          </a:p>
          <a:p>
            <a:pPr indent="-342900" lvl="0" marL="457200" rtl="0" algn="l">
              <a:spcBef>
                <a:spcPts val="0"/>
              </a:spcBef>
              <a:spcAft>
                <a:spcPts val="0"/>
              </a:spcAft>
              <a:buSzPts val="1800"/>
              <a:buChar char="●"/>
            </a:pPr>
            <a:r>
              <a:rPr lang="en"/>
              <a:t>Small size: 12mm x 12mm x 2.5mm, 28 pins SMT</a:t>
            </a:r>
            <a:endParaRPr/>
          </a:p>
          <a:p>
            <a:pPr indent="-342900" lvl="0" marL="457200" rtl="0" algn="l">
              <a:spcBef>
                <a:spcPts val="0"/>
              </a:spcBef>
              <a:spcAft>
                <a:spcPts val="0"/>
              </a:spcAft>
              <a:buSzPts val="1800"/>
              <a:buChar char="●"/>
            </a:pPr>
            <a:r>
              <a:rPr lang="en"/>
              <a:t>158dB link budget, suitable for long distance</a:t>
            </a:r>
            <a:endParaRPr/>
          </a:p>
          <a:p>
            <a:pPr indent="-342900" lvl="0" marL="457200" rtl="0" algn="l">
              <a:spcBef>
                <a:spcPts val="0"/>
              </a:spcBef>
              <a:spcAft>
                <a:spcPts val="0"/>
              </a:spcAft>
              <a:buSzPts val="1800"/>
              <a:buChar char="●"/>
            </a:pPr>
            <a:r>
              <a:rPr lang="en"/>
              <a:t>Compatible with I2C interface</a:t>
            </a:r>
            <a:endParaRPr/>
          </a:p>
        </p:txBody>
      </p:sp>
      <p:pic>
        <p:nvPicPr>
          <p:cNvPr id="178" name="Google Shape;178;p31"/>
          <p:cNvPicPr preferRelativeResize="0"/>
          <p:nvPr/>
        </p:nvPicPr>
        <p:blipFill>
          <a:blip r:embed="rId3">
            <a:alphaModFix/>
          </a:blip>
          <a:stretch>
            <a:fillRect/>
          </a:stretch>
        </p:blipFill>
        <p:spPr>
          <a:xfrm>
            <a:off x="4599300" y="1170125"/>
            <a:ext cx="4392301" cy="32942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32"/>
          <p:cNvPicPr preferRelativeResize="0"/>
          <p:nvPr/>
        </p:nvPicPr>
        <p:blipFill>
          <a:blip r:embed="rId3">
            <a:alphaModFix/>
          </a:blip>
          <a:stretch>
            <a:fillRect/>
          </a:stretch>
        </p:blipFill>
        <p:spPr>
          <a:xfrm>
            <a:off x="1664550" y="1111549"/>
            <a:ext cx="6242051" cy="3848225"/>
          </a:xfrm>
          <a:prstGeom prst="rect">
            <a:avLst/>
          </a:prstGeom>
          <a:noFill/>
          <a:ln>
            <a:noFill/>
          </a:ln>
        </p:spPr>
      </p:pic>
      <p:sp>
        <p:nvSpPr>
          <p:cNvPr id="184" name="Google Shape;184;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MCU and Sensor</a:t>
            </a:r>
            <a:r>
              <a:rPr lang="en"/>
              <a:t> Subsystem Schematic</a:t>
            </a:r>
            <a:endParaRPr/>
          </a:p>
        </p:txBody>
      </p:sp>
      <p:sp>
        <p:nvSpPr>
          <p:cNvPr id="185" name="Google Shape;185;p32"/>
          <p:cNvSpPr txBox="1"/>
          <p:nvPr/>
        </p:nvSpPr>
        <p:spPr>
          <a:xfrm>
            <a:off x="797513" y="1454250"/>
            <a:ext cx="1232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BME688 Sensor</a:t>
            </a:r>
            <a:endParaRPr/>
          </a:p>
        </p:txBody>
      </p:sp>
      <p:cxnSp>
        <p:nvCxnSpPr>
          <p:cNvPr id="186" name="Google Shape;186;p32"/>
          <p:cNvCxnSpPr/>
          <p:nvPr/>
        </p:nvCxnSpPr>
        <p:spPr>
          <a:xfrm>
            <a:off x="1664538" y="1768075"/>
            <a:ext cx="650700" cy="0"/>
          </a:xfrm>
          <a:prstGeom prst="straightConnector1">
            <a:avLst/>
          </a:prstGeom>
          <a:noFill/>
          <a:ln cap="flat" cmpd="sng" w="9525">
            <a:solidFill>
              <a:schemeClr val="dk2"/>
            </a:solidFill>
            <a:prstDash val="solid"/>
            <a:round/>
            <a:headEnd len="med" w="med" type="none"/>
            <a:tailEnd len="med" w="med" type="triangle"/>
          </a:ln>
        </p:spPr>
      </p:cxnSp>
      <p:sp>
        <p:nvSpPr>
          <p:cNvPr id="187" name="Google Shape;187;p32"/>
          <p:cNvSpPr txBox="1"/>
          <p:nvPr/>
        </p:nvSpPr>
        <p:spPr>
          <a:xfrm>
            <a:off x="599513" y="2439400"/>
            <a:ext cx="1232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Renesas ZMOD4510</a:t>
            </a:r>
            <a:r>
              <a:rPr lang="en"/>
              <a:t> Sensor</a:t>
            </a:r>
            <a:endParaRPr/>
          </a:p>
        </p:txBody>
      </p:sp>
      <p:cxnSp>
        <p:nvCxnSpPr>
          <p:cNvPr id="188" name="Google Shape;188;p32"/>
          <p:cNvCxnSpPr/>
          <p:nvPr/>
        </p:nvCxnSpPr>
        <p:spPr>
          <a:xfrm>
            <a:off x="1664513" y="2831950"/>
            <a:ext cx="501600" cy="0"/>
          </a:xfrm>
          <a:prstGeom prst="straightConnector1">
            <a:avLst/>
          </a:prstGeom>
          <a:noFill/>
          <a:ln cap="flat" cmpd="sng" w="9525">
            <a:solidFill>
              <a:schemeClr val="dk2"/>
            </a:solidFill>
            <a:prstDash val="solid"/>
            <a:round/>
            <a:headEnd len="med" w="med" type="none"/>
            <a:tailEnd len="med" w="med" type="triangle"/>
          </a:ln>
        </p:spPr>
      </p:cxnSp>
      <p:sp>
        <p:nvSpPr>
          <p:cNvPr id="189" name="Google Shape;189;p32"/>
          <p:cNvSpPr txBox="1"/>
          <p:nvPr/>
        </p:nvSpPr>
        <p:spPr>
          <a:xfrm>
            <a:off x="766888" y="3895825"/>
            <a:ext cx="1232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SPS30 Sensor</a:t>
            </a:r>
            <a:endParaRPr/>
          </a:p>
        </p:txBody>
      </p:sp>
      <p:cxnSp>
        <p:nvCxnSpPr>
          <p:cNvPr id="190" name="Google Shape;190;p32"/>
          <p:cNvCxnSpPr/>
          <p:nvPr/>
        </p:nvCxnSpPr>
        <p:spPr>
          <a:xfrm>
            <a:off x="1741088" y="4209025"/>
            <a:ext cx="493800" cy="600"/>
          </a:xfrm>
          <a:prstGeom prst="straightConnector1">
            <a:avLst/>
          </a:prstGeom>
          <a:noFill/>
          <a:ln cap="flat" cmpd="sng" w="9525">
            <a:solidFill>
              <a:schemeClr val="dk2"/>
            </a:solidFill>
            <a:prstDash val="solid"/>
            <a:round/>
            <a:headEnd len="med" w="med" type="none"/>
            <a:tailEnd len="med" w="med" type="triangle"/>
          </a:ln>
        </p:spPr>
      </p:cxnSp>
      <p:sp>
        <p:nvSpPr>
          <p:cNvPr id="191" name="Google Shape;191;p32"/>
          <p:cNvSpPr txBox="1"/>
          <p:nvPr/>
        </p:nvSpPr>
        <p:spPr>
          <a:xfrm>
            <a:off x="5817888" y="1615525"/>
            <a:ext cx="123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LoRa-E5 </a:t>
            </a:r>
            <a:endParaRPr/>
          </a:p>
        </p:txBody>
      </p:sp>
      <p:cxnSp>
        <p:nvCxnSpPr>
          <p:cNvPr id="192" name="Google Shape;192;p32"/>
          <p:cNvCxnSpPr/>
          <p:nvPr/>
        </p:nvCxnSpPr>
        <p:spPr>
          <a:xfrm flipH="1">
            <a:off x="5231388" y="1815325"/>
            <a:ext cx="586500" cy="6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PCB Routing Layout</a:t>
            </a:r>
            <a:endParaRPr/>
          </a:p>
        </p:txBody>
      </p:sp>
      <p:sp>
        <p:nvSpPr>
          <p:cNvPr id="198" name="Google Shape;198;p33"/>
          <p:cNvSpPr txBox="1"/>
          <p:nvPr>
            <p:ph idx="1" type="body"/>
          </p:nvPr>
        </p:nvSpPr>
        <p:spPr>
          <a:xfrm>
            <a:off x="311700" y="1017725"/>
            <a:ext cx="3614700" cy="40581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A 4 Layer PCB was used:</a:t>
            </a:r>
            <a:endParaRPr/>
          </a:p>
          <a:p>
            <a:pPr indent="-317500" lvl="1" marL="914400" rtl="0" algn="l">
              <a:spcBef>
                <a:spcPts val="0"/>
              </a:spcBef>
              <a:spcAft>
                <a:spcPts val="0"/>
              </a:spcAft>
              <a:buSzPts val="1400"/>
              <a:buChar char="○"/>
            </a:pPr>
            <a:r>
              <a:rPr lang="en"/>
              <a:t>Top and Bottom Layer were used for signals</a:t>
            </a:r>
            <a:endParaRPr/>
          </a:p>
          <a:p>
            <a:pPr indent="-317500" lvl="1" marL="914400" rtl="0" algn="l">
              <a:spcBef>
                <a:spcPts val="0"/>
              </a:spcBef>
              <a:spcAft>
                <a:spcPts val="0"/>
              </a:spcAft>
              <a:buSzPts val="1400"/>
              <a:buChar char="○"/>
            </a:pPr>
            <a:r>
              <a:rPr lang="en"/>
              <a:t>The 2nd layer was used as a 3.3V plane and to route other power signals</a:t>
            </a:r>
            <a:endParaRPr/>
          </a:p>
          <a:p>
            <a:pPr indent="-317500" lvl="1" marL="914400" rtl="0" algn="l">
              <a:spcBef>
                <a:spcPts val="0"/>
              </a:spcBef>
              <a:spcAft>
                <a:spcPts val="0"/>
              </a:spcAft>
              <a:buSzPts val="1400"/>
              <a:buChar char="○"/>
            </a:pPr>
            <a:r>
              <a:rPr lang="en"/>
              <a:t>The 3rd layer was used as a ground plane</a:t>
            </a:r>
            <a:endParaRPr/>
          </a:p>
          <a:p>
            <a:pPr indent="-342900" lvl="0" marL="457200" rtl="0" algn="l">
              <a:spcBef>
                <a:spcPts val="0"/>
              </a:spcBef>
              <a:spcAft>
                <a:spcPts val="0"/>
              </a:spcAft>
              <a:buSzPts val="1800"/>
              <a:buChar char="●"/>
            </a:pPr>
            <a:r>
              <a:rPr lang="en"/>
              <a:t>Board dimensions of 82.5mm x 68mm</a:t>
            </a:r>
            <a:endParaRPr/>
          </a:p>
          <a:p>
            <a:pPr indent="0" lvl="0" marL="914400" rtl="0" algn="l">
              <a:spcBef>
                <a:spcPts val="1200"/>
              </a:spcBef>
              <a:spcAft>
                <a:spcPts val="0"/>
              </a:spcAft>
              <a:buNone/>
            </a:pPr>
            <a:r>
              <a:t/>
            </a:r>
            <a:endParaRPr/>
          </a:p>
          <a:p>
            <a:pPr indent="0" lvl="0" marL="457200" rtl="0" algn="l">
              <a:spcBef>
                <a:spcPts val="1200"/>
              </a:spcBef>
              <a:spcAft>
                <a:spcPts val="0"/>
              </a:spcAft>
              <a:buNone/>
            </a:pPr>
            <a:r>
              <a:t/>
            </a:r>
            <a:endParaRPr/>
          </a:p>
          <a:p>
            <a:pPr indent="0" lvl="0" marL="457200" rtl="0" algn="l">
              <a:spcBef>
                <a:spcPts val="1200"/>
              </a:spcBef>
              <a:spcAft>
                <a:spcPts val="1200"/>
              </a:spcAft>
              <a:buNone/>
            </a:pPr>
            <a:r>
              <a:t/>
            </a:r>
            <a:endParaRPr/>
          </a:p>
        </p:txBody>
      </p:sp>
      <p:pic>
        <p:nvPicPr>
          <p:cNvPr id="199" name="Google Shape;199;p33"/>
          <p:cNvPicPr preferRelativeResize="0"/>
          <p:nvPr/>
        </p:nvPicPr>
        <p:blipFill>
          <a:blip r:embed="rId3">
            <a:alphaModFix/>
          </a:blip>
          <a:stretch>
            <a:fillRect/>
          </a:stretch>
        </p:blipFill>
        <p:spPr>
          <a:xfrm>
            <a:off x="4187475" y="975563"/>
            <a:ext cx="4713727" cy="3820975"/>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Motivation</a:t>
            </a:r>
            <a:endParaRPr/>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Provide a device that will assist those sensitive to negative changes in outdoor and indoor air quality</a:t>
            </a:r>
            <a:endParaRPr/>
          </a:p>
          <a:p>
            <a:pPr indent="-317500" lvl="1" marL="914400" rtl="0" algn="l">
              <a:spcBef>
                <a:spcPts val="0"/>
              </a:spcBef>
              <a:spcAft>
                <a:spcPts val="0"/>
              </a:spcAft>
              <a:buSzPts val="1400"/>
              <a:buChar char="○"/>
            </a:pPr>
            <a:r>
              <a:rPr lang="en"/>
              <a:t>People with </a:t>
            </a:r>
            <a:r>
              <a:rPr lang="en"/>
              <a:t>respiratory</a:t>
            </a:r>
            <a:r>
              <a:rPr lang="en"/>
              <a:t> conditions</a:t>
            </a:r>
            <a:endParaRPr/>
          </a:p>
          <a:p>
            <a:pPr indent="-317500" lvl="1" marL="914400" rtl="0" algn="l">
              <a:spcBef>
                <a:spcPts val="0"/>
              </a:spcBef>
              <a:spcAft>
                <a:spcPts val="0"/>
              </a:spcAft>
              <a:buSzPts val="1400"/>
              <a:buChar char="○"/>
            </a:pPr>
            <a:r>
              <a:rPr lang="en"/>
              <a:t>Wildfires</a:t>
            </a:r>
            <a:endParaRPr/>
          </a:p>
          <a:p>
            <a:pPr indent="-317500" lvl="1" marL="914400" rtl="0" algn="l">
              <a:spcBef>
                <a:spcPts val="0"/>
              </a:spcBef>
              <a:spcAft>
                <a:spcPts val="0"/>
              </a:spcAft>
              <a:buSzPts val="1400"/>
              <a:buChar char="○"/>
            </a:pPr>
            <a:r>
              <a:rPr lang="en"/>
              <a:t>Cities</a:t>
            </a:r>
            <a:endParaRPr/>
          </a:p>
          <a:p>
            <a:pPr indent="-317500" lvl="1" marL="914400" rtl="0" algn="l">
              <a:spcBef>
                <a:spcPts val="0"/>
              </a:spcBef>
              <a:spcAft>
                <a:spcPts val="0"/>
              </a:spcAft>
              <a:buSzPts val="1400"/>
              <a:buChar char="○"/>
            </a:pPr>
            <a:r>
              <a:rPr lang="en"/>
              <a:t>Industrial areas</a:t>
            </a:r>
            <a:endParaRPr/>
          </a:p>
          <a:p>
            <a:pPr indent="-342900" lvl="0" marL="457200" rtl="0" algn="l">
              <a:spcBef>
                <a:spcPts val="0"/>
              </a:spcBef>
              <a:spcAft>
                <a:spcPts val="0"/>
              </a:spcAft>
              <a:buSzPts val="1800"/>
              <a:buChar char="●"/>
            </a:pPr>
            <a:r>
              <a:rPr lang="en"/>
              <a:t>Provide a solution that is cheaper than existing alternatives</a:t>
            </a:r>
            <a:endParaRPr/>
          </a:p>
          <a:p>
            <a:pPr indent="-342900" lvl="0" marL="457200" rtl="0" algn="l">
              <a:spcBef>
                <a:spcPts val="0"/>
              </a:spcBef>
              <a:spcAft>
                <a:spcPts val="0"/>
              </a:spcAft>
              <a:buSzPts val="1800"/>
              <a:buChar char="●"/>
            </a:pPr>
            <a:r>
              <a:rPr lang="en"/>
              <a:t>Create a device that estimates both outdoor and indoor air quality</a:t>
            </a:r>
            <a:endParaRPr/>
          </a:p>
          <a:p>
            <a:pPr indent="0" lvl="0" marL="457200" rtl="0" algn="l">
              <a:spcBef>
                <a:spcPts val="1200"/>
              </a:spcBef>
              <a:spcAft>
                <a:spcPts val="1200"/>
              </a:spcAft>
              <a:buNone/>
            </a:pPr>
            <a:r>
              <a:t/>
            </a:r>
            <a:endParaRPr/>
          </a:p>
        </p:txBody>
      </p:sp>
      <p:pic>
        <p:nvPicPr>
          <p:cNvPr id="79" name="Google Shape;79;p16"/>
          <p:cNvPicPr preferRelativeResize="0"/>
          <p:nvPr/>
        </p:nvPicPr>
        <p:blipFill>
          <a:blip r:embed="rId3">
            <a:alphaModFix/>
          </a:blip>
          <a:stretch>
            <a:fillRect/>
          </a:stretch>
        </p:blipFill>
        <p:spPr>
          <a:xfrm>
            <a:off x="8499150" y="0"/>
            <a:ext cx="644851" cy="77320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PCB 3D Model</a:t>
            </a:r>
            <a:endParaRPr/>
          </a:p>
        </p:txBody>
      </p:sp>
      <p:pic>
        <p:nvPicPr>
          <p:cNvPr id="205" name="Google Shape;205;p34"/>
          <p:cNvPicPr preferRelativeResize="0"/>
          <p:nvPr/>
        </p:nvPicPr>
        <p:blipFill>
          <a:blip r:embed="rId3">
            <a:alphaModFix/>
          </a:blip>
          <a:stretch>
            <a:fillRect/>
          </a:stretch>
        </p:blipFill>
        <p:spPr>
          <a:xfrm>
            <a:off x="1848838" y="1093575"/>
            <a:ext cx="5446315" cy="3820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Enclosure 3D Model</a:t>
            </a:r>
            <a:endParaRPr/>
          </a:p>
        </p:txBody>
      </p:sp>
      <p:pic>
        <p:nvPicPr>
          <p:cNvPr id="211" name="Google Shape;211;p35"/>
          <p:cNvPicPr preferRelativeResize="0"/>
          <p:nvPr/>
        </p:nvPicPr>
        <p:blipFill>
          <a:blip r:embed="rId3">
            <a:alphaModFix/>
          </a:blip>
          <a:stretch>
            <a:fillRect/>
          </a:stretch>
        </p:blipFill>
        <p:spPr>
          <a:xfrm>
            <a:off x="2205063" y="956475"/>
            <a:ext cx="4733874" cy="3967574"/>
          </a:xfrm>
          <a:prstGeom prst="rect">
            <a:avLst/>
          </a:prstGeom>
          <a:noFill/>
          <a:ln>
            <a:noFill/>
          </a:ln>
        </p:spPr>
      </p:pic>
      <p:pic>
        <p:nvPicPr>
          <p:cNvPr id="212" name="Google Shape;212;p35"/>
          <p:cNvPicPr preferRelativeResize="0"/>
          <p:nvPr/>
        </p:nvPicPr>
        <p:blipFill>
          <a:blip r:embed="rId4">
            <a:alphaModFix/>
          </a:blip>
          <a:stretch>
            <a:fillRect/>
          </a:stretch>
        </p:blipFill>
        <p:spPr>
          <a:xfrm>
            <a:off x="841950" y="956475"/>
            <a:ext cx="2793699" cy="39675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PCB Photo</a:t>
            </a:r>
            <a:endParaRPr/>
          </a:p>
        </p:txBody>
      </p:sp>
      <p:pic>
        <p:nvPicPr>
          <p:cNvPr id="218" name="Google Shape;218;p36"/>
          <p:cNvPicPr preferRelativeResize="0"/>
          <p:nvPr/>
        </p:nvPicPr>
        <p:blipFill rotWithShape="1">
          <a:blip r:embed="rId3">
            <a:alphaModFix/>
          </a:blip>
          <a:srcRect b="20144" l="0" r="0" t="9812"/>
          <a:stretch/>
        </p:blipFill>
        <p:spPr>
          <a:xfrm>
            <a:off x="2513575" y="902925"/>
            <a:ext cx="4294548" cy="4010952"/>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Firmware Design Requirements</a:t>
            </a:r>
            <a:endParaRPr/>
          </a:p>
        </p:txBody>
      </p:sp>
      <p:sp>
        <p:nvSpPr>
          <p:cNvPr id="224" name="Google Shape;224;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Read data from the BME688, ZMOD4510, and particulate matter sensor.</a:t>
            </a:r>
            <a:endParaRPr/>
          </a:p>
          <a:p>
            <a:pPr indent="-342900" lvl="0" marL="457200" rtl="0" algn="l">
              <a:spcBef>
                <a:spcPts val="0"/>
              </a:spcBef>
              <a:spcAft>
                <a:spcPts val="0"/>
              </a:spcAft>
              <a:buSzPts val="1800"/>
              <a:buChar char="●"/>
            </a:pPr>
            <a:r>
              <a:rPr lang="en"/>
              <a:t>Send the recorded sensor data over LoRaWAN to AWS and our web application.</a:t>
            </a:r>
            <a:endParaRPr/>
          </a:p>
          <a:p>
            <a:pPr indent="-342900" lvl="0" marL="457200" rtl="0" algn="l">
              <a:spcBef>
                <a:spcPts val="0"/>
              </a:spcBef>
              <a:spcAft>
                <a:spcPts val="0"/>
              </a:spcAft>
              <a:buSzPts val="1800"/>
              <a:buChar char="●"/>
            </a:pPr>
            <a:r>
              <a:rPr lang="en"/>
              <a:t>Manage the power systems on the board to put sensors in a low power or turn them off when not in use.</a:t>
            </a:r>
            <a:endParaRPr/>
          </a:p>
          <a:p>
            <a:pPr indent="-342900" lvl="0" marL="457200" rtl="0" algn="l">
              <a:spcBef>
                <a:spcPts val="0"/>
              </a:spcBef>
              <a:spcAft>
                <a:spcPts val="0"/>
              </a:spcAft>
              <a:buSzPts val="1800"/>
              <a:buChar char="●"/>
            </a:pPr>
            <a:r>
              <a:rPr lang="en"/>
              <a:t>Allow the user to configure the device (such as setting LoRaWAN IDs) via a serial USB connection using a CLI or GUI.</a:t>
            </a:r>
            <a:endParaRPr/>
          </a:p>
          <a:p>
            <a:pPr indent="0" lvl="0" marL="457200" rtl="0" algn="l">
              <a:spcBef>
                <a:spcPts val="1200"/>
              </a:spcBef>
              <a:spcAft>
                <a:spcPts val="1200"/>
              </a:spcAft>
              <a:buNone/>
            </a:pPr>
            <a:r>
              <a:t/>
            </a:r>
            <a:endParaRPr/>
          </a:p>
        </p:txBody>
      </p:sp>
      <p:pic>
        <p:nvPicPr>
          <p:cNvPr id="225" name="Google Shape;225;p37"/>
          <p:cNvPicPr preferRelativeResize="0"/>
          <p:nvPr/>
        </p:nvPicPr>
        <p:blipFill>
          <a:blip r:embed="rId3">
            <a:alphaModFix/>
          </a:blip>
          <a:stretch>
            <a:fillRect/>
          </a:stretch>
        </p:blipFill>
        <p:spPr>
          <a:xfrm>
            <a:off x="8541627" y="0"/>
            <a:ext cx="602375" cy="6527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Firmware Block Diagram</a:t>
            </a:r>
            <a:endParaRPr/>
          </a:p>
        </p:txBody>
      </p:sp>
      <p:pic>
        <p:nvPicPr>
          <p:cNvPr id="231" name="Google Shape;231;p38"/>
          <p:cNvPicPr preferRelativeResize="0"/>
          <p:nvPr/>
        </p:nvPicPr>
        <p:blipFill rotWithShape="1">
          <a:blip r:embed="rId3">
            <a:alphaModFix/>
          </a:blip>
          <a:srcRect b="0" l="0" r="0" t="25584"/>
          <a:stretch/>
        </p:blipFill>
        <p:spPr>
          <a:xfrm>
            <a:off x="152400" y="1078575"/>
            <a:ext cx="8854702" cy="39125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FreeRTOS vs Zephyr RTOS</a:t>
            </a:r>
            <a:endParaRPr/>
          </a:p>
        </p:txBody>
      </p:sp>
      <p:sp>
        <p:nvSpPr>
          <p:cNvPr id="237" name="Google Shape;237;p39"/>
          <p:cNvSpPr txBox="1"/>
          <p:nvPr>
            <p:ph idx="1" type="body"/>
          </p:nvPr>
        </p:nvSpPr>
        <p:spPr>
          <a:xfrm>
            <a:off x="311700" y="15602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t>FreeRTOS + STM32CubeIDE</a:t>
            </a:r>
            <a:endParaRPr u="sng"/>
          </a:p>
          <a:p>
            <a:pPr indent="-317500" lvl="0" marL="457200" rtl="0" algn="l">
              <a:spcBef>
                <a:spcPts val="1200"/>
              </a:spcBef>
              <a:spcAft>
                <a:spcPts val="0"/>
              </a:spcAft>
              <a:buSzPts val="1400"/>
              <a:buChar char="●"/>
            </a:pPr>
            <a:r>
              <a:rPr lang="en"/>
              <a:t>Native</a:t>
            </a:r>
            <a:r>
              <a:rPr lang="en"/>
              <a:t> support by STM32CubeIDE, which is the dev environment provided by STM</a:t>
            </a:r>
            <a:endParaRPr/>
          </a:p>
          <a:p>
            <a:pPr indent="-317500" lvl="0" marL="457200" rtl="0" algn="l">
              <a:spcBef>
                <a:spcPts val="0"/>
              </a:spcBef>
              <a:spcAft>
                <a:spcPts val="0"/>
              </a:spcAft>
              <a:buSzPts val="1400"/>
              <a:buChar char="●"/>
            </a:pPr>
            <a:r>
              <a:rPr lang="en"/>
              <a:t>More minimal, lower resource usage.</a:t>
            </a:r>
            <a:endParaRPr/>
          </a:p>
          <a:p>
            <a:pPr indent="-317500" lvl="0" marL="457200" rtl="0" algn="l">
              <a:spcBef>
                <a:spcPts val="0"/>
              </a:spcBef>
              <a:spcAft>
                <a:spcPts val="0"/>
              </a:spcAft>
              <a:buSzPts val="1400"/>
              <a:buChar char="●"/>
            </a:pPr>
            <a:r>
              <a:rPr lang="en"/>
              <a:t>Potentially less work to set up device drivers due to less abstraction</a:t>
            </a:r>
            <a:endParaRPr/>
          </a:p>
          <a:p>
            <a:pPr indent="-317500" lvl="0" marL="457200" rtl="0" algn="l">
              <a:spcBef>
                <a:spcPts val="0"/>
              </a:spcBef>
              <a:spcAft>
                <a:spcPts val="0"/>
              </a:spcAft>
              <a:buSzPts val="1400"/>
              <a:buChar char="●"/>
            </a:pPr>
            <a:r>
              <a:rPr lang="en"/>
              <a:t>Harder to work with the devices in the application code due to less abstraction</a:t>
            </a:r>
            <a:endParaRPr/>
          </a:p>
        </p:txBody>
      </p:sp>
      <p:sp>
        <p:nvSpPr>
          <p:cNvPr id="238" name="Google Shape;238;p39"/>
          <p:cNvSpPr txBox="1"/>
          <p:nvPr>
            <p:ph idx="2" type="body"/>
          </p:nvPr>
        </p:nvSpPr>
        <p:spPr>
          <a:xfrm>
            <a:off x="4801800" y="15602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t>Zephyr RTOS</a:t>
            </a:r>
            <a:endParaRPr u="sng"/>
          </a:p>
          <a:p>
            <a:pPr indent="-317500" lvl="0" marL="457200" rtl="0" algn="l">
              <a:spcBef>
                <a:spcPts val="1200"/>
              </a:spcBef>
              <a:spcAft>
                <a:spcPts val="0"/>
              </a:spcAft>
              <a:buSzPts val="1400"/>
              <a:buChar char="●"/>
            </a:pPr>
            <a:r>
              <a:rPr lang="en"/>
              <a:t>No IDE. Uses command line build tools.</a:t>
            </a:r>
            <a:endParaRPr/>
          </a:p>
          <a:p>
            <a:pPr indent="-317500" lvl="0" marL="457200" rtl="0" algn="l">
              <a:spcBef>
                <a:spcPts val="0"/>
              </a:spcBef>
              <a:spcAft>
                <a:spcPts val="0"/>
              </a:spcAft>
              <a:buSzPts val="1400"/>
              <a:buChar char="●"/>
            </a:pPr>
            <a:r>
              <a:rPr lang="en"/>
              <a:t>More resource usage</a:t>
            </a:r>
            <a:endParaRPr/>
          </a:p>
          <a:p>
            <a:pPr indent="-317500" lvl="0" marL="457200" rtl="0" algn="l">
              <a:spcBef>
                <a:spcPts val="0"/>
              </a:spcBef>
              <a:spcAft>
                <a:spcPts val="0"/>
              </a:spcAft>
              <a:buSzPts val="1400"/>
              <a:buChar char="●"/>
            </a:pPr>
            <a:r>
              <a:rPr lang="en"/>
              <a:t>Higher learning curve</a:t>
            </a:r>
            <a:endParaRPr/>
          </a:p>
          <a:p>
            <a:pPr indent="-317500" lvl="0" marL="457200" rtl="0" algn="l">
              <a:spcBef>
                <a:spcPts val="0"/>
              </a:spcBef>
              <a:spcAft>
                <a:spcPts val="0"/>
              </a:spcAft>
              <a:buSzPts val="1400"/>
              <a:buChar char="●"/>
            </a:pPr>
            <a:r>
              <a:rPr lang="en"/>
              <a:t>Devices are abstracted away using DeviceTree, leads to more initial work to set up the device drivers.</a:t>
            </a:r>
            <a:endParaRPr/>
          </a:p>
          <a:p>
            <a:pPr indent="-317500" lvl="0" marL="457200" rtl="0" algn="l">
              <a:spcBef>
                <a:spcPts val="0"/>
              </a:spcBef>
              <a:spcAft>
                <a:spcPts val="0"/>
              </a:spcAft>
              <a:buSzPts val="1400"/>
              <a:buChar char="●"/>
            </a:pPr>
            <a:r>
              <a:rPr lang="en"/>
              <a:t>Far easier to work with devices in the application code due to the internals being abstracted away.</a:t>
            </a:r>
            <a:endParaRPr/>
          </a:p>
          <a:p>
            <a:pPr indent="0" lvl="0" marL="0" rtl="0" algn="l">
              <a:spcBef>
                <a:spcPts val="1200"/>
              </a:spcBef>
              <a:spcAft>
                <a:spcPts val="1200"/>
              </a:spcAft>
              <a:buNone/>
            </a:pPr>
            <a:r>
              <a:t/>
            </a:r>
            <a:endParaRPr u="sng"/>
          </a:p>
        </p:txBody>
      </p:sp>
      <p:sp>
        <p:nvSpPr>
          <p:cNvPr id="239" name="Google Shape;239;p39"/>
          <p:cNvSpPr txBox="1"/>
          <p:nvPr/>
        </p:nvSpPr>
        <p:spPr>
          <a:xfrm>
            <a:off x="367025" y="1085800"/>
            <a:ext cx="846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We had to select both a development environment and an RTOS</a:t>
            </a:r>
            <a:endParaRPr/>
          </a:p>
        </p:txBody>
      </p:sp>
      <p:sp>
        <p:nvSpPr>
          <p:cNvPr id="240" name="Google Shape;240;p39"/>
          <p:cNvSpPr txBox="1"/>
          <p:nvPr/>
        </p:nvSpPr>
        <p:spPr>
          <a:xfrm>
            <a:off x="2928000" y="4440025"/>
            <a:ext cx="3288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t>We decided to go with Zephyr RTOS</a:t>
            </a:r>
            <a:endParaRPr b="1"/>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Firmware Design</a:t>
            </a:r>
            <a:endParaRPr/>
          </a:p>
        </p:txBody>
      </p:sp>
      <p:sp>
        <p:nvSpPr>
          <p:cNvPr id="246" name="Google Shape;246;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334327" lvl="0" marL="457200" rtl="0" algn="l">
              <a:spcBef>
                <a:spcPts val="0"/>
              </a:spcBef>
              <a:spcAft>
                <a:spcPts val="0"/>
              </a:spcAft>
              <a:buSzPct val="100000"/>
              <a:buChar char="●"/>
            </a:pPr>
            <a:r>
              <a:rPr lang="en"/>
              <a:t>The use of Zephyr RTOS provides a straightforward way to organize our application into various task-specific threads:</a:t>
            </a:r>
            <a:endParaRPr/>
          </a:p>
          <a:p>
            <a:pPr indent="-310832" lvl="1" marL="914400" rtl="0" algn="l">
              <a:spcBef>
                <a:spcPts val="0"/>
              </a:spcBef>
              <a:spcAft>
                <a:spcPts val="0"/>
              </a:spcAft>
              <a:buSzPct val="100000"/>
              <a:buChar char="○"/>
            </a:pPr>
            <a:r>
              <a:rPr lang="en"/>
              <a:t>Each sensor will have it’s own dedicated thread to manage the timing of sampling as well as taking samples.</a:t>
            </a:r>
            <a:endParaRPr/>
          </a:p>
          <a:p>
            <a:pPr indent="-310832" lvl="1" marL="914400" rtl="0" algn="l">
              <a:spcBef>
                <a:spcPts val="0"/>
              </a:spcBef>
              <a:spcAft>
                <a:spcPts val="0"/>
              </a:spcAft>
              <a:buSzPct val="100000"/>
              <a:buChar char="○"/>
            </a:pPr>
            <a:r>
              <a:rPr lang="en"/>
              <a:t>A thread will be assigned to handle sending/receiving LoRaWAN messages.</a:t>
            </a:r>
            <a:endParaRPr/>
          </a:p>
          <a:p>
            <a:pPr indent="-310832" lvl="1" marL="914400" rtl="0" algn="l">
              <a:spcBef>
                <a:spcPts val="0"/>
              </a:spcBef>
              <a:spcAft>
                <a:spcPts val="0"/>
              </a:spcAft>
              <a:buSzPct val="100000"/>
              <a:buChar char="○"/>
            </a:pPr>
            <a:r>
              <a:rPr lang="en"/>
              <a:t>A thread will be listening for when the USB cable is plugged in, in order to handle serial commands.</a:t>
            </a:r>
            <a:endParaRPr/>
          </a:p>
          <a:p>
            <a:pPr indent="-334327" lvl="0" marL="457200" rtl="0" algn="l">
              <a:spcBef>
                <a:spcPts val="0"/>
              </a:spcBef>
              <a:spcAft>
                <a:spcPts val="0"/>
              </a:spcAft>
              <a:buSzPct val="100000"/>
              <a:buChar char="●"/>
            </a:pPr>
            <a:r>
              <a:rPr lang="en"/>
              <a:t>Power management will also be handle through the use of Zephyr’s power management API.</a:t>
            </a:r>
            <a:endParaRPr/>
          </a:p>
          <a:p>
            <a:pPr indent="0" lvl="0" marL="0" rtl="0" algn="l">
              <a:spcBef>
                <a:spcPts val="1200"/>
              </a:spcBef>
              <a:spcAft>
                <a:spcPts val="0"/>
              </a:spcAft>
              <a:buNone/>
            </a:pPr>
            <a:r>
              <a:t/>
            </a:r>
            <a:endParaRPr/>
          </a:p>
          <a:p>
            <a:pPr indent="0" lvl="0" marL="914400" rtl="0" algn="l">
              <a:spcBef>
                <a:spcPts val="1200"/>
              </a:spcBef>
              <a:spcAft>
                <a:spcPts val="0"/>
              </a:spcAft>
              <a:buNone/>
            </a:pPr>
            <a:r>
              <a:t/>
            </a:r>
            <a:endParaRPr/>
          </a:p>
          <a:p>
            <a:pPr indent="0" lvl="0" marL="457200" rtl="0" algn="l">
              <a:spcBef>
                <a:spcPts val="1200"/>
              </a:spcBef>
              <a:spcAft>
                <a:spcPts val="12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Firmware Design</a:t>
            </a:r>
            <a:endParaRPr/>
          </a:p>
        </p:txBody>
      </p:sp>
      <p:sp>
        <p:nvSpPr>
          <p:cNvPr id="252" name="Google Shape;252;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Zephyr provides various tools for dealing with inter-thread communication.</a:t>
            </a:r>
            <a:endParaRPr/>
          </a:p>
          <a:p>
            <a:pPr indent="-342900" lvl="0" marL="457200" rtl="0" algn="l">
              <a:spcBef>
                <a:spcPts val="0"/>
              </a:spcBef>
              <a:spcAft>
                <a:spcPts val="0"/>
              </a:spcAft>
              <a:buSzPts val="1800"/>
              <a:buChar char="●"/>
            </a:pPr>
            <a:r>
              <a:rPr lang="en"/>
              <a:t>We are using a FIFO to send data from the sensor threads to the LoRaWAN thread.</a:t>
            </a:r>
            <a:endParaRPr/>
          </a:p>
          <a:p>
            <a:pPr indent="-342900" lvl="0" marL="457200" rtl="0" algn="l">
              <a:spcBef>
                <a:spcPts val="0"/>
              </a:spcBef>
              <a:spcAft>
                <a:spcPts val="0"/>
              </a:spcAft>
              <a:buSzPts val="1800"/>
              <a:buChar char="●"/>
            </a:pPr>
            <a:r>
              <a:rPr lang="en"/>
              <a:t>These inter-thread messages are formatted using a modified version of the CayenneLPP format. </a:t>
            </a:r>
            <a:endParaRPr/>
          </a:p>
          <a:p>
            <a:pPr indent="-317500" lvl="1" marL="914400" rtl="0" algn="l">
              <a:spcBef>
                <a:spcPts val="0"/>
              </a:spcBef>
              <a:spcAft>
                <a:spcPts val="0"/>
              </a:spcAft>
              <a:buSzPts val="1400"/>
              <a:buChar char="○"/>
            </a:pPr>
            <a:r>
              <a:rPr lang="en"/>
              <a:t>This will be the same format the messages will be sent over LoRaWAN with</a:t>
            </a:r>
            <a:endParaRPr/>
          </a:p>
          <a:p>
            <a:pPr indent="-342900" lvl="0" marL="457200" rtl="0" algn="l">
              <a:spcBef>
                <a:spcPts val="0"/>
              </a:spcBef>
              <a:spcAft>
                <a:spcPts val="0"/>
              </a:spcAft>
              <a:buSzPts val="1800"/>
              <a:buChar char="●"/>
            </a:pPr>
            <a:r>
              <a:rPr lang="en"/>
              <a:t>We will also likely use a FIFO for sending user commands from the USB command thread to get/set information in other threads.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Software Development Tools</a:t>
            </a:r>
            <a:endParaRPr/>
          </a:p>
        </p:txBody>
      </p:sp>
      <p:sp>
        <p:nvSpPr>
          <p:cNvPr id="258" name="Google Shape;258;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Development is done in a text editor and command line environment, using Zephyrs command line build tools (</a:t>
            </a:r>
            <a:r>
              <a:rPr lang="en">
                <a:latin typeface="Roboto Mono"/>
                <a:ea typeface="Roboto Mono"/>
                <a:cs typeface="Roboto Mono"/>
                <a:sym typeface="Roboto Mono"/>
              </a:rPr>
              <a:t>west</a:t>
            </a:r>
            <a:r>
              <a:rPr lang="en"/>
              <a:t>)</a:t>
            </a:r>
            <a:endParaRPr/>
          </a:p>
          <a:p>
            <a:pPr indent="-317500" lvl="1" marL="914400" rtl="0" algn="l">
              <a:spcBef>
                <a:spcPts val="0"/>
              </a:spcBef>
              <a:spcAft>
                <a:spcPts val="0"/>
              </a:spcAft>
              <a:buSzPts val="1400"/>
              <a:buChar char="○"/>
            </a:pPr>
            <a:r>
              <a:rPr lang="en" sz="1600"/>
              <a:t>Building the application is easy using</a:t>
            </a:r>
            <a:r>
              <a:rPr lang="en" sz="1700"/>
              <a:t> </a:t>
            </a:r>
            <a:r>
              <a:rPr lang="en" sz="1200">
                <a:latin typeface="Roboto Mono"/>
                <a:ea typeface="Roboto Mono"/>
                <a:cs typeface="Roboto Mono"/>
                <a:sym typeface="Roboto Mono"/>
              </a:rPr>
              <a:t>west build -b lora_e5_dev_board /path/to/our/app</a:t>
            </a:r>
            <a:endParaRPr sz="1200">
              <a:latin typeface="Roboto Mono"/>
              <a:ea typeface="Roboto Mono"/>
              <a:cs typeface="Roboto Mono"/>
              <a:sym typeface="Roboto Mono"/>
            </a:endParaRPr>
          </a:p>
          <a:p>
            <a:pPr indent="-317500" lvl="1" marL="914400" rtl="0" algn="l">
              <a:spcBef>
                <a:spcPts val="0"/>
              </a:spcBef>
              <a:spcAft>
                <a:spcPts val="0"/>
              </a:spcAft>
              <a:buSzPts val="1400"/>
              <a:buFont typeface="Roboto Mono"/>
              <a:buChar char="○"/>
            </a:pPr>
            <a:r>
              <a:rPr lang="en" sz="1600"/>
              <a:t>To program the board, we use</a:t>
            </a:r>
            <a:r>
              <a:rPr lang="en">
                <a:latin typeface="Roboto Mono"/>
                <a:ea typeface="Roboto Mono"/>
                <a:cs typeface="Roboto Mono"/>
                <a:sym typeface="Roboto Mono"/>
              </a:rPr>
              <a:t> </a:t>
            </a:r>
            <a:r>
              <a:rPr lang="en" sz="1200">
                <a:latin typeface="Roboto Mono"/>
                <a:ea typeface="Roboto Mono"/>
                <a:cs typeface="Roboto Mono"/>
                <a:sym typeface="Roboto Mono"/>
              </a:rPr>
              <a:t>west flash</a:t>
            </a:r>
            <a:endParaRPr sz="1200">
              <a:latin typeface="Roboto Mono"/>
              <a:ea typeface="Roboto Mono"/>
              <a:cs typeface="Roboto Mono"/>
              <a:sym typeface="Roboto Mono"/>
            </a:endParaRPr>
          </a:p>
          <a:p>
            <a:pPr indent="-336550" lvl="0" marL="457200" rtl="0" algn="l">
              <a:spcBef>
                <a:spcPts val="0"/>
              </a:spcBef>
              <a:spcAft>
                <a:spcPts val="0"/>
              </a:spcAft>
              <a:buSzPts val="1700"/>
              <a:buChar char="●"/>
            </a:pPr>
            <a:r>
              <a:rPr lang="en" sz="1700"/>
              <a:t>Version control is performed using Git with the repos hosted by GitHub</a:t>
            </a:r>
            <a:endParaRPr sz="1700"/>
          </a:p>
          <a:p>
            <a:pPr indent="-330200" lvl="1" marL="914400" rtl="0" algn="l">
              <a:spcBef>
                <a:spcPts val="0"/>
              </a:spcBef>
              <a:spcAft>
                <a:spcPts val="0"/>
              </a:spcAft>
              <a:buSzPts val="1600"/>
              <a:buChar char="○"/>
            </a:pPr>
            <a:r>
              <a:rPr lang="en" sz="1600"/>
              <a:t>We are using GitHub organizations to centralize all the software developed and used by the Aether Team</a:t>
            </a:r>
            <a:endParaRPr sz="1600"/>
          </a:p>
          <a:p>
            <a:pPr indent="-330200" lvl="1" marL="914400" rtl="0" algn="l">
              <a:spcBef>
                <a:spcPts val="0"/>
              </a:spcBef>
              <a:spcAft>
                <a:spcPts val="0"/>
              </a:spcAft>
              <a:buSzPts val="1600"/>
              <a:buChar char="○"/>
            </a:pPr>
            <a:r>
              <a:rPr lang="en" sz="1600"/>
              <a:t>Our GitHub organization also contains repos such as the code for our backend software, our KiCad project, and forked repos.</a:t>
            </a:r>
            <a:endParaRPr sz="1600"/>
          </a:p>
          <a:p>
            <a:pPr indent="0" lvl="0" marL="914400" rtl="0" algn="l">
              <a:spcBef>
                <a:spcPts val="1200"/>
              </a:spcBef>
              <a:spcAft>
                <a:spcPts val="1200"/>
              </a:spcAft>
              <a:buNone/>
            </a:pPr>
            <a:r>
              <a:t/>
            </a:r>
            <a:endParaRPr sz="16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 Application Requirements</a:t>
            </a:r>
            <a:endParaRPr/>
          </a:p>
        </p:txBody>
      </p:sp>
      <p:sp>
        <p:nvSpPr>
          <p:cNvPr id="264" name="Google Shape;264;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Display data on a map overlay</a:t>
            </a:r>
            <a:endParaRPr/>
          </a:p>
          <a:p>
            <a:pPr indent="-317500" lvl="1" marL="914400" rtl="0" algn="l">
              <a:spcBef>
                <a:spcPts val="0"/>
              </a:spcBef>
              <a:spcAft>
                <a:spcPts val="0"/>
              </a:spcAft>
              <a:buSzPts val="1400"/>
              <a:buChar char="○"/>
            </a:pPr>
            <a:r>
              <a:rPr lang="en"/>
              <a:t>Heatmap</a:t>
            </a:r>
            <a:endParaRPr/>
          </a:p>
          <a:p>
            <a:pPr indent="-342900" lvl="0" marL="457200" rtl="0" algn="l">
              <a:spcBef>
                <a:spcPts val="0"/>
              </a:spcBef>
              <a:spcAft>
                <a:spcPts val="0"/>
              </a:spcAft>
              <a:buSzPts val="1800"/>
              <a:buChar char="●"/>
            </a:pPr>
            <a:r>
              <a:rPr lang="en"/>
              <a:t>Select between different sensor data types</a:t>
            </a:r>
            <a:r>
              <a:rPr lang="en"/>
              <a:t> (AQI, VOC, etc) within a geographical area</a:t>
            </a:r>
            <a:endParaRPr/>
          </a:p>
          <a:p>
            <a:pPr indent="-342900" lvl="0" marL="457200" rtl="0" algn="l">
              <a:spcBef>
                <a:spcPts val="0"/>
              </a:spcBef>
              <a:spcAft>
                <a:spcPts val="0"/>
              </a:spcAft>
              <a:buSzPts val="1800"/>
              <a:buChar char="●"/>
            </a:pPr>
            <a:r>
              <a:rPr lang="en"/>
              <a:t>Anyone can view the sensor data</a:t>
            </a:r>
            <a:endParaRPr/>
          </a:p>
          <a:p>
            <a:pPr indent="-317500" lvl="1" marL="914400" rtl="0" algn="l">
              <a:spcBef>
                <a:spcPts val="0"/>
              </a:spcBef>
              <a:spcAft>
                <a:spcPts val="0"/>
              </a:spcAft>
              <a:buSzPts val="1400"/>
              <a:buChar char="○"/>
            </a:pPr>
            <a:r>
              <a:rPr lang="en"/>
              <a:t>Only owners of devices can view device specific information</a:t>
            </a:r>
            <a:endParaRPr/>
          </a:p>
          <a:p>
            <a:pPr indent="-342900" lvl="0" marL="457200" rtl="0" algn="l">
              <a:spcBef>
                <a:spcPts val="0"/>
              </a:spcBef>
              <a:spcAft>
                <a:spcPts val="0"/>
              </a:spcAft>
              <a:buSzPts val="1800"/>
              <a:buChar char="●"/>
            </a:pPr>
            <a:r>
              <a:rPr lang="en"/>
              <a:t>Stretch goal: dashboard to manage devices, gateways, alarms, and view logs</a:t>
            </a:r>
            <a:endParaRPr/>
          </a:p>
          <a:p>
            <a:pPr indent="-317500" lvl="1" marL="914400" rtl="0" algn="l">
              <a:spcBef>
                <a:spcPts val="0"/>
              </a:spcBef>
              <a:spcAft>
                <a:spcPts val="0"/>
              </a:spcAft>
              <a:buSzPts val="1400"/>
              <a:buChar char="○"/>
            </a:pPr>
            <a:r>
              <a:rPr lang="en"/>
              <a:t>Otherwise, manual database entry</a:t>
            </a:r>
            <a:endParaRPr/>
          </a:p>
          <a:p>
            <a:pPr indent="-317500" lvl="1" marL="914400" rtl="0" algn="l">
              <a:spcBef>
                <a:spcPts val="0"/>
              </a:spcBef>
              <a:spcAft>
                <a:spcPts val="0"/>
              </a:spcAft>
              <a:buSzPts val="1400"/>
              <a:buChar char="○"/>
            </a:pPr>
            <a:r>
              <a:rPr lang="en"/>
              <a:t>Get SMS or email alerts</a:t>
            </a:r>
            <a:endParaRPr/>
          </a:p>
        </p:txBody>
      </p:sp>
      <p:pic>
        <p:nvPicPr>
          <p:cNvPr id="265" name="Google Shape;265;p43"/>
          <p:cNvPicPr preferRelativeResize="0"/>
          <p:nvPr/>
        </p:nvPicPr>
        <p:blipFill>
          <a:blip r:embed="rId3">
            <a:alphaModFix/>
          </a:blip>
          <a:stretch>
            <a:fillRect/>
          </a:stretch>
        </p:blipFill>
        <p:spPr>
          <a:xfrm>
            <a:off x="8499150" y="0"/>
            <a:ext cx="644851" cy="77320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Goals</a:t>
            </a:r>
            <a:endParaRPr/>
          </a:p>
        </p:txBody>
      </p:sp>
      <p:sp>
        <p:nvSpPr>
          <p:cNvPr id="85" name="Google Shape;85;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Design a device that can detect air pollutants in the surrounding area</a:t>
            </a:r>
            <a:endParaRPr/>
          </a:p>
          <a:p>
            <a:pPr indent="-342900" lvl="0" marL="457200" rtl="0" algn="l">
              <a:spcBef>
                <a:spcPts val="0"/>
              </a:spcBef>
              <a:spcAft>
                <a:spcPts val="0"/>
              </a:spcAft>
              <a:buSzPts val="1800"/>
              <a:buChar char="●"/>
            </a:pPr>
            <a:r>
              <a:rPr lang="en"/>
              <a:t>Estimate the EPA’s air quality index (AQI) </a:t>
            </a:r>
            <a:endParaRPr/>
          </a:p>
          <a:p>
            <a:pPr indent="-342900" lvl="0" marL="457200" rtl="0" algn="l">
              <a:spcBef>
                <a:spcPts val="0"/>
              </a:spcBef>
              <a:spcAft>
                <a:spcPts val="0"/>
              </a:spcAft>
              <a:buSzPts val="1800"/>
              <a:buChar char="●"/>
            </a:pPr>
            <a:r>
              <a:rPr lang="en"/>
              <a:t>Measure indoor VOCs and estimate the indoor air quality (IAQ)</a:t>
            </a:r>
            <a:endParaRPr/>
          </a:p>
          <a:p>
            <a:pPr indent="-342900" lvl="0" marL="457200" rtl="0" algn="l">
              <a:spcBef>
                <a:spcPts val="0"/>
              </a:spcBef>
              <a:spcAft>
                <a:spcPts val="0"/>
              </a:spcAft>
              <a:buSzPts val="1800"/>
              <a:buChar char="●"/>
            </a:pPr>
            <a:r>
              <a:rPr lang="en"/>
              <a:t>Wirelessly send the data using a long distance, low power communication protocol</a:t>
            </a:r>
            <a:endParaRPr/>
          </a:p>
          <a:p>
            <a:pPr indent="-342900" lvl="0" marL="457200" rtl="0" algn="l">
              <a:spcBef>
                <a:spcPts val="0"/>
              </a:spcBef>
              <a:spcAft>
                <a:spcPts val="0"/>
              </a:spcAft>
              <a:buSzPts val="1800"/>
              <a:buChar char="●"/>
            </a:pPr>
            <a:r>
              <a:rPr lang="en"/>
              <a:t>Operate off of both solar power and battery</a:t>
            </a:r>
            <a:endParaRPr/>
          </a:p>
          <a:p>
            <a:pPr indent="-342900" lvl="0" marL="457200" rtl="0" algn="l">
              <a:spcBef>
                <a:spcPts val="0"/>
              </a:spcBef>
              <a:spcAft>
                <a:spcPts val="0"/>
              </a:spcAft>
              <a:buSzPts val="1800"/>
              <a:buChar char="●"/>
            </a:pPr>
            <a:r>
              <a:rPr lang="en"/>
              <a:t>Collected data will be displayed on a website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Backend Requirements</a:t>
            </a:r>
            <a:endParaRPr/>
          </a:p>
        </p:txBody>
      </p:sp>
      <p:sp>
        <p:nvSpPr>
          <p:cNvPr id="271" name="Google Shape;271;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en"/>
              <a:t>Easy integration with LoRaWAN and IoT devices</a:t>
            </a:r>
            <a:endParaRPr/>
          </a:p>
          <a:p>
            <a:pPr indent="-342900" lvl="0" marL="457200" rtl="0" algn="l">
              <a:lnSpc>
                <a:spcPct val="150000"/>
              </a:lnSpc>
              <a:spcBef>
                <a:spcPts val="0"/>
              </a:spcBef>
              <a:spcAft>
                <a:spcPts val="0"/>
              </a:spcAft>
              <a:buSzPts val="1800"/>
              <a:buChar char="●"/>
            </a:pPr>
            <a:r>
              <a:rPr lang="en"/>
              <a:t>Quick iteration and local testing, where possible</a:t>
            </a:r>
            <a:endParaRPr/>
          </a:p>
          <a:p>
            <a:pPr indent="-342900" lvl="0" marL="457200" rtl="0" algn="l">
              <a:lnSpc>
                <a:spcPct val="150000"/>
              </a:lnSpc>
              <a:spcBef>
                <a:spcPts val="0"/>
              </a:spcBef>
              <a:spcAft>
                <a:spcPts val="0"/>
              </a:spcAft>
              <a:buSzPts val="1800"/>
              <a:buChar char="●"/>
            </a:pPr>
            <a:r>
              <a:rPr lang="en"/>
              <a:t>Repeatable deployments</a:t>
            </a:r>
            <a:endParaRPr/>
          </a:p>
          <a:p>
            <a:pPr indent="-342900" lvl="0" marL="457200" rtl="0" algn="l">
              <a:lnSpc>
                <a:spcPct val="150000"/>
              </a:lnSpc>
              <a:spcBef>
                <a:spcPts val="0"/>
              </a:spcBef>
              <a:spcAft>
                <a:spcPts val="0"/>
              </a:spcAft>
              <a:buSzPts val="1800"/>
              <a:buChar char="●"/>
            </a:pPr>
            <a:r>
              <a:rPr lang="en"/>
              <a:t>Handle authentication</a:t>
            </a:r>
            <a:endParaRPr/>
          </a:p>
          <a:p>
            <a:pPr indent="-342900" lvl="0" marL="457200" rtl="0" algn="l">
              <a:lnSpc>
                <a:spcPct val="150000"/>
              </a:lnSpc>
              <a:spcBef>
                <a:spcPts val="0"/>
              </a:spcBef>
              <a:spcAft>
                <a:spcPts val="0"/>
              </a:spcAft>
              <a:buSzPts val="1800"/>
              <a:buChar char="●"/>
            </a:pPr>
            <a:r>
              <a:rPr lang="en"/>
              <a:t>Handle relational IoT data</a:t>
            </a:r>
            <a:endParaRPr/>
          </a:p>
          <a:p>
            <a:pPr indent="-342900" lvl="0" marL="457200" rtl="0" algn="l">
              <a:lnSpc>
                <a:spcPct val="150000"/>
              </a:lnSpc>
              <a:spcBef>
                <a:spcPts val="0"/>
              </a:spcBef>
              <a:spcAft>
                <a:spcPts val="0"/>
              </a:spcAft>
              <a:buSzPts val="1800"/>
              <a:buChar char="●"/>
            </a:pPr>
            <a:r>
              <a:rPr lang="en"/>
              <a:t>Cost effective</a:t>
            </a:r>
            <a:endParaRPr/>
          </a:p>
          <a:p>
            <a:pPr indent="-317500" lvl="1" marL="914400" rtl="0" algn="l">
              <a:lnSpc>
                <a:spcPct val="150000"/>
              </a:lnSpc>
              <a:spcBef>
                <a:spcPts val="0"/>
              </a:spcBef>
              <a:spcAft>
                <a:spcPts val="0"/>
              </a:spcAft>
              <a:buSzPts val="1400"/>
              <a:buChar char="○"/>
            </a:pPr>
            <a:r>
              <a:rPr lang="en"/>
              <a:t>But not at the expense of creating too much complexity or time sinks</a:t>
            </a:r>
            <a:endParaRPr/>
          </a:p>
          <a:p>
            <a:pPr indent="0" lvl="0" marL="0" rtl="0" algn="l">
              <a:spcBef>
                <a:spcPts val="1200"/>
              </a:spcBef>
              <a:spcAft>
                <a:spcPts val="12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5"/>
          <p:cNvSpPr txBox="1"/>
          <p:nvPr>
            <p:ph type="title"/>
          </p:nvPr>
        </p:nvSpPr>
        <p:spPr>
          <a:xfrm>
            <a:off x="256850" y="269575"/>
            <a:ext cx="3159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 Case Diagram</a:t>
            </a:r>
            <a:endParaRPr/>
          </a:p>
        </p:txBody>
      </p:sp>
      <p:pic>
        <p:nvPicPr>
          <p:cNvPr id="277" name="Google Shape;277;p45"/>
          <p:cNvPicPr preferRelativeResize="0"/>
          <p:nvPr/>
        </p:nvPicPr>
        <p:blipFill>
          <a:blip r:embed="rId3">
            <a:alphaModFix/>
          </a:blip>
          <a:stretch>
            <a:fillRect/>
          </a:stretch>
        </p:blipFill>
        <p:spPr>
          <a:xfrm>
            <a:off x="3333674" y="0"/>
            <a:ext cx="5123274" cy="521755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Stack Design</a:t>
            </a:r>
            <a:endParaRPr/>
          </a:p>
        </p:txBody>
      </p:sp>
      <p:pic>
        <p:nvPicPr>
          <p:cNvPr id="283" name="Google Shape;283;p46"/>
          <p:cNvPicPr preferRelativeResize="0"/>
          <p:nvPr/>
        </p:nvPicPr>
        <p:blipFill>
          <a:blip r:embed="rId3">
            <a:alphaModFix/>
          </a:blip>
          <a:stretch>
            <a:fillRect/>
          </a:stretch>
        </p:blipFill>
        <p:spPr>
          <a:xfrm>
            <a:off x="624175" y="947475"/>
            <a:ext cx="7895649" cy="412902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7"/>
          <p:cNvSpPr txBox="1"/>
          <p:nvPr>
            <p:ph type="title"/>
          </p:nvPr>
        </p:nvSpPr>
        <p:spPr>
          <a:xfrm>
            <a:off x="311700" y="224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Current State of the Web Application</a:t>
            </a:r>
            <a:endParaRPr/>
          </a:p>
        </p:txBody>
      </p:sp>
      <p:pic>
        <p:nvPicPr>
          <p:cNvPr id="289" name="Google Shape;289;p47"/>
          <p:cNvPicPr preferRelativeResize="0"/>
          <p:nvPr/>
        </p:nvPicPr>
        <p:blipFill rotWithShape="1">
          <a:blip r:embed="rId3">
            <a:alphaModFix/>
          </a:blip>
          <a:srcRect b="0" l="0" r="0" t="990"/>
          <a:stretch/>
        </p:blipFill>
        <p:spPr>
          <a:xfrm>
            <a:off x="244150" y="861050"/>
            <a:ext cx="8655698" cy="4160525"/>
          </a:xfrm>
          <a:prstGeom prst="rect">
            <a:avLst/>
          </a:prstGeom>
          <a:noFill/>
          <a:ln>
            <a:noFill/>
          </a:ln>
        </p:spPr>
      </p:pic>
      <p:sp>
        <p:nvSpPr>
          <p:cNvPr id="290" name="Google Shape;290;p47"/>
          <p:cNvSpPr txBox="1"/>
          <p:nvPr/>
        </p:nvSpPr>
        <p:spPr>
          <a:xfrm>
            <a:off x="8298300" y="4820400"/>
            <a:ext cx="8457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900"/>
              <a:t>Test data</a:t>
            </a:r>
            <a:endParaRPr i="1" sz="9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GraphQL</a:t>
            </a:r>
            <a:endParaRPr/>
          </a:p>
        </p:txBody>
      </p:sp>
      <p:sp>
        <p:nvSpPr>
          <p:cNvPr id="296" name="Google Shape;296;p4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Typing</a:t>
            </a:r>
            <a:endParaRPr/>
          </a:p>
          <a:p>
            <a:pPr indent="-342900" lvl="0" marL="457200" rtl="0" algn="l">
              <a:spcBef>
                <a:spcPts val="0"/>
              </a:spcBef>
              <a:spcAft>
                <a:spcPts val="0"/>
              </a:spcAft>
              <a:buSzPts val="1800"/>
              <a:buChar char="●"/>
            </a:pPr>
            <a:r>
              <a:rPr lang="en"/>
              <a:t>Client can request the exact data it wants</a:t>
            </a:r>
            <a:endParaRPr/>
          </a:p>
          <a:p>
            <a:pPr indent="-317500" lvl="1" marL="914400" rtl="0" algn="l">
              <a:spcBef>
                <a:spcPts val="0"/>
              </a:spcBef>
              <a:spcAft>
                <a:spcPts val="0"/>
              </a:spcAft>
              <a:buSzPts val="1400"/>
              <a:buChar char="○"/>
            </a:pPr>
            <a:r>
              <a:rPr lang="en"/>
              <a:t>No over/under-fetching</a:t>
            </a:r>
            <a:endParaRPr/>
          </a:p>
          <a:p>
            <a:pPr indent="-317500" lvl="1" marL="914400" rtl="0" algn="l">
              <a:spcBef>
                <a:spcPts val="0"/>
              </a:spcBef>
              <a:spcAft>
                <a:spcPts val="0"/>
              </a:spcAft>
              <a:buSzPts val="1400"/>
              <a:buChar char="○"/>
            </a:pPr>
            <a:r>
              <a:rPr lang="en"/>
              <a:t>Tons of different types of IoT being ingested, along with metadata</a:t>
            </a:r>
            <a:endParaRPr/>
          </a:p>
          <a:p>
            <a:pPr indent="-317500" lvl="1" marL="914400" rtl="0" algn="l">
              <a:spcBef>
                <a:spcPts val="0"/>
              </a:spcBef>
              <a:spcAft>
                <a:spcPts val="0"/>
              </a:spcAft>
              <a:buSzPts val="1400"/>
              <a:buChar char="○"/>
            </a:pPr>
            <a:r>
              <a:rPr lang="en"/>
              <a:t>Would be annoying to manage that with multiple endpoints</a:t>
            </a:r>
            <a:endParaRPr/>
          </a:p>
          <a:p>
            <a:pPr indent="-342900" lvl="0" marL="457200" rtl="0" algn="l">
              <a:spcBef>
                <a:spcPts val="0"/>
              </a:spcBef>
              <a:spcAft>
                <a:spcPts val="0"/>
              </a:spcAft>
              <a:buSzPts val="1800"/>
              <a:buChar char="●"/>
            </a:pPr>
            <a:r>
              <a:rPr lang="en"/>
              <a:t>Provides a single gateway to other services</a:t>
            </a:r>
            <a:endParaRPr/>
          </a:p>
          <a:p>
            <a:pPr indent="-342900" lvl="0" marL="457200" rtl="0" algn="l">
              <a:spcBef>
                <a:spcPts val="0"/>
              </a:spcBef>
              <a:spcAft>
                <a:spcPts val="0"/>
              </a:spcAft>
              <a:buSzPts val="1800"/>
              <a:buChar char="●"/>
            </a:pPr>
            <a:r>
              <a:rPr lang="en"/>
              <a:t>Postgraphile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RDS (PostgreSQL) Over NoSQL</a:t>
            </a:r>
            <a:endParaRPr/>
          </a:p>
        </p:txBody>
      </p:sp>
      <p:sp>
        <p:nvSpPr>
          <p:cNvPr id="302" name="Google Shape;302;p4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IoT data is </a:t>
            </a:r>
            <a:r>
              <a:rPr lang="en"/>
              <a:t>inherently</a:t>
            </a:r>
            <a:r>
              <a:rPr lang="en"/>
              <a:t> relational</a:t>
            </a:r>
            <a:endParaRPr/>
          </a:p>
          <a:p>
            <a:pPr indent="-317500" lvl="1" marL="914400" rtl="0" algn="l">
              <a:spcBef>
                <a:spcPts val="0"/>
              </a:spcBef>
              <a:spcAft>
                <a:spcPts val="0"/>
              </a:spcAft>
              <a:buSzPts val="1400"/>
              <a:buChar char="○"/>
            </a:pPr>
            <a:r>
              <a:rPr lang="en"/>
              <a:t>Data comes from a sensor, which has a state and config, which belongs to a device, which is located </a:t>
            </a:r>
            <a:r>
              <a:rPr i="1" lang="en"/>
              <a:t>somewhere</a:t>
            </a:r>
            <a:r>
              <a:rPr lang="en"/>
              <a:t>,</a:t>
            </a:r>
            <a:r>
              <a:rPr lang="en"/>
              <a:t> which belongs to a user, etc</a:t>
            </a:r>
            <a:endParaRPr/>
          </a:p>
          <a:p>
            <a:pPr indent="-317500" lvl="1" marL="914400" rtl="0" algn="l">
              <a:spcBef>
                <a:spcPts val="0"/>
              </a:spcBef>
              <a:spcAft>
                <a:spcPts val="0"/>
              </a:spcAft>
              <a:buSzPts val="1400"/>
              <a:buChar char="○"/>
            </a:pPr>
            <a:r>
              <a:rPr lang="en"/>
              <a:t>RDS allows for joins to get the data you need easier</a:t>
            </a:r>
            <a:endParaRPr/>
          </a:p>
          <a:p>
            <a:pPr indent="-342900" lvl="0" marL="457200" rtl="0" algn="l">
              <a:spcBef>
                <a:spcPts val="0"/>
              </a:spcBef>
              <a:spcAft>
                <a:spcPts val="0"/>
              </a:spcAft>
              <a:buSzPts val="1800"/>
              <a:buChar char="●"/>
            </a:pPr>
            <a:r>
              <a:rPr lang="en"/>
              <a:t>PostgreSQL supports JSON, JWTs, Python scripting, GIS data</a:t>
            </a:r>
            <a:endParaRPr/>
          </a:p>
          <a:p>
            <a:pPr indent="-342900" lvl="0" marL="457200" rtl="0" algn="l">
              <a:spcBef>
                <a:spcPts val="0"/>
              </a:spcBef>
              <a:spcAft>
                <a:spcPts val="0"/>
              </a:spcAft>
              <a:buSzPts val="1800"/>
              <a:buChar char="●"/>
            </a:pPr>
            <a:r>
              <a:rPr lang="en"/>
              <a:t>Postgraphile framework simplifies backend development</a:t>
            </a:r>
            <a:endParaRPr/>
          </a:p>
          <a:p>
            <a:pPr indent="-317500" lvl="1" marL="914400" rtl="0" algn="l">
              <a:spcBef>
                <a:spcPts val="0"/>
              </a:spcBef>
              <a:spcAft>
                <a:spcPts val="0"/>
              </a:spcAft>
              <a:buSzPts val="1400"/>
              <a:buChar char="○"/>
            </a:pPr>
            <a:r>
              <a:rPr lang="en"/>
              <a:t>Generates GraphQL API by inferencing the PostgreSQL schema</a:t>
            </a:r>
            <a:endParaRPr/>
          </a:p>
          <a:p>
            <a:pPr indent="-317500" lvl="1" marL="914400" rtl="0" algn="l">
              <a:spcBef>
                <a:spcPts val="0"/>
              </a:spcBef>
              <a:spcAft>
                <a:spcPts val="0"/>
              </a:spcAft>
              <a:buSzPts val="1400"/>
              <a:buChar char="○"/>
            </a:pPr>
            <a:r>
              <a:rPr lang="en"/>
              <a:t>We can focus on the main application logic - huge time saver</a:t>
            </a:r>
            <a:endParaRPr/>
          </a:p>
          <a:p>
            <a:pPr indent="-317500" lvl="1" marL="914400" rtl="0" algn="l">
              <a:spcBef>
                <a:spcPts val="0"/>
              </a:spcBef>
              <a:spcAft>
                <a:spcPts val="0"/>
              </a:spcAft>
              <a:buSzPts val="1400"/>
              <a:buChar char="○"/>
            </a:pPr>
            <a:r>
              <a:rPr lang="en"/>
              <a:t>Still have control over the GraphQL schema through plugins</a:t>
            </a:r>
            <a:r>
              <a:rPr lang="en"/>
              <a:t> and</a:t>
            </a:r>
            <a:r>
              <a:rPr lang="en"/>
              <a:t> PostgreSQL table views and functions</a:t>
            </a:r>
            <a:endParaRPr/>
          </a:p>
          <a:p>
            <a:pPr indent="-342900" lvl="0" marL="457200" rtl="0" algn="l">
              <a:spcBef>
                <a:spcPts val="0"/>
              </a:spcBef>
              <a:spcAft>
                <a:spcPts val="0"/>
              </a:spcAft>
              <a:buSzPts val="1800"/>
              <a:buChar char="●"/>
            </a:pPr>
            <a:r>
              <a:rPr lang="en"/>
              <a:t>I wanted to learn </a:t>
            </a:r>
            <a:r>
              <a:rPr lang="en"/>
              <a:t>SQL</a:t>
            </a:r>
            <a:endParaRPr/>
          </a:p>
          <a:p>
            <a:pPr indent="-317500" lvl="1" marL="914400" rtl="0" algn="l">
              <a:spcBef>
                <a:spcPts val="0"/>
              </a:spcBef>
              <a:spcAft>
                <a:spcPts val="0"/>
              </a:spcAft>
              <a:buSzPts val="1400"/>
              <a:buChar char="○"/>
            </a:pPr>
            <a:r>
              <a:rPr lang="en"/>
              <a:t>Not really a good design consideration, but this project is about learning</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50"/>
          <p:cNvSpPr txBox="1"/>
          <p:nvPr>
            <p:ph type="title"/>
          </p:nvPr>
        </p:nvSpPr>
        <p:spPr>
          <a:xfrm>
            <a:off x="311700" y="445025"/>
            <a:ext cx="1922400" cy="1282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Backend Design</a:t>
            </a:r>
            <a:endParaRPr/>
          </a:p>
        </p:txBody>
      </p:sp>
      <p:pic>
        <p:nvPicPr>
          <p:cNvPr id="308" name="Google Shape;308;p50"/>
          <p:cNvPicPr preferRelativeResize="0"/>
          <p:nvPr/>
        </p:nvPicPr>
        <p:blipFill>
          <a:blip r:embed="rId3">
            <a:alphaModFix/>
          </a:blip>
          <a:stretch>
            <a:fillRect/>
          </a:stretch>
        </p:blipFill>
        <p:spPr>
          <a:xfrm>
            <a:off x="3100400" y="0"/>
            <a:ext cx="6043612" cy="5143501"/>
          </a:xfrm>
          <a:prstGeom prst="rect">
            <a:avLst/>
          </a:prstGeom>
          <a:noFill/>
          <a:ln>
            <a:noFill/>
          </a:ln>
        </p:spPr>
      </p:pic>
      <p:sp>
        <p:nvSpPr>
          <p:cNvPr id="309" name="Google Shape;309;p50"/>
          <p:cNvSpPr txBox="1"/>
          <p:nvPr/>
        </p:nvSpPr>
        <p:spPr>
          <a:xfrm>
            <a:off x="200925" y="4440900"/>
            <a:ext cx="27693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t>Generated with </a:t>
            </a:r>
            <a:r>
              <a:rPr lang="en" sz="1200">
                <a:latin typeface="Roboto Mono"/>
                <a:ea typeface="Roboto Mono"/>
                <a:cs typeface="Roboto Mono"/>
                <a:sym typeface="Roboto Mono"/>
              </a:rPr>
              <a:t>github.com/pistazie/cdk-dia</a:t>
            </a:r>
            <a:endParaRPr sz="1200">
              <a:latin typeface="Roboto Mono"/>
              <a:ea typeface="Roboto Mono"/>
              <a:cs typeface="Roboto Mono"/>
              <a:sym typeface="Roboto Mono"/>
            </a:endParaRPr>
          </a:p>
        </p:txBody>
      </p:sp>
      <p:sp>
        <p:nvSpPr>
          <p:cNvPr id="310" name="Google Shape;310;p50"/>
          <p:cNvSpPr/>
          <p:nvPr/>
        </p:nvSpPr>
        <p:spPr>
          <a:xfrm>
            <a:off x="3214700" y="233075"/>
            <a:ext cx="1245600" cy="1133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0"/>
          <p:cNvSpPr/>
          <p:nvPr/>
        </p:nvSpPr>
        <p:spPr>
          <a:xfrm>
            <a:off x="5567750" y="1398325"/>
            <a:ext cx="1245600" cy="1133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0"/>
          <p:cNvSpPr/>
          <p:nvPr/>
        </p:nvSpPr>
        <p:spPr>
          <a:xfrm>
            <a:off x="7265200" y="1318025"/>
            <a:ext cx="1800300" cy="1213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Backend Gotchas</a:t>
            </a:r>
            <a:endParaRPr/>
          </a:p>
        </p:txBody>
      </p:sp>
      <p:sp>
        <p:nvSpPr>
          <p:cNvPr id="318" name="Google Shape;318;p5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Use all AWS services or pay for a NAT</a:t>
            </a:r>
            <a:endParaRPr/>
          </a:p>
          <a:p>
            <a:pPr indent="-317500" lvl="1" marL="914400" rtl="0" algn="l">
              <a:spcBef>
                <a:spcPts val="0"/>
              </a:spcBef>
              <a:spcAft>
                <a:spcPts val="0"/>
              </a:spcAft>
              <a:buSzPts val="1400"/>
              <a:buChar char="○"/>
            </a:pPr>
            <a:r>
              <a:rPr lang="en"/>
              <a:t>Can run one on an EC2 instance with the free-tier, but it’s more complicated</a:t>
            </a:r>
            <a:endParaRPr/>
          </a:p>
          <a:p>
            <a:pPr indent="-342900" lvl="0" marL="457200" rtl="0" algn="l">
              <a:spcBef>
                <a:spcPts val="0"/>
              </a:spcBef>
              <a:spcAft>
                <a:spcPts val="0"/>
              </a:spcAft>
              <a:buSzPts val="1800"/>
              <a:buChar char="●"/>
            </a:pPr>
            <a:r>
              <a:rPr lang="en"/>
              <a:t>Lambdas require a NAT to access the internet</a:t>
            </a:r>
            <a:endParaRPr/>
          </a:p>
          <a:p>
            <a:pPr indent="-317500" lvl="1" marL="914400" rtl="0" algn="l">
              <a:spcBef>
                <a:spcPts val="0"/>
              </a:spcBef>
              <a:spcAft>
                <a:spcPts val="0"/>
              </a:spcAft>
              <a:buSzPts val="1400"/>
              <a:buChar char="○"/>
            </a:pPr>
            <a:r>
              <a:rPr lang="en"/>
              <a:t>Makes sense in hindsight, but is unfortunate</a:t>
            </a:r>
            <a:endParaRPr/>
          </a:p>
          <a:p>
            <a:pPr indent="-342900" lvl="0" marL="457200" rtl="0" algn="l">
              <a:spcBef>
                <a:spcPts val="0"/>
              </a:spcBef>
              <a:spcAft>
                <a:spcPts val="0"/>
              </a:spcAft>
              <a:buSzPts val="1800"/>
              <a:buChar char="●"/>
            </a:pPr>
            <a:r>
              <a:rPr lang="en"/>
              <a:t>If you don’t create alarms, be ready for surprise AWS bills</a:t>
            </a:r>
            <a:endParaRPr/>
          </a:p>
          <a:p>
            <a:pPr indent="-342900" lvl="0" marL="457200" rtl="0" algn="l">
              <a:spcBef>
                <a:spcPts val="0"/>
              </a:spcBef>
              <a:spcAft>
                <a:spcPts val="0"/>
              </a:spcAft>
              <a:buSzPts val="1800"/>
              <a:buChar char="●"/>
            </a:pPr>
            <a:r>
              <a:rPr lang="en"/>
              <a:t>AWS is more of a cloud provider that lets you create your own cloud</a:t>
            </a:r>
            <a:endParaRPr/>
          </a:p>
          <a:p>
            <a:pPr indent="-317500" lvl="1" marL="914400" rtl="0" algn="l">
              <a:spcBef>
                <a:spcPts val="0"/>
              </a:spcBef>
              <a:spcAft>
                <a:spcPts val="0"/>
              </a:spcAft>
              <a:buSzPts val="1400"/>
              <a:buChar char="○"/>
            </a:pPr>
            <a:r>
              <a:rPr lang="en"/>
              <a:t>If you </a:t>
            </a:r>
            <a:r>
              <a:rPr i="1" lang="en"/>
              <a:t>just</a:t>
            </a:r>
            <a:r>
              <a:rPr lang="en"/>
              <a:t> want to run code, you quickly run into complexity as the project evolves</a:t>
            </a:r>
            <a:endParaRPr/>
          </a:p>
          <a:p>
            <a:pPr indent="-342900" lvl="0" marL="457200" rtl="0" algn="l">
              <a:spcBef>
                <a:spcPts val="0"/>
              </a:spcBef>
              <a:spcAft>
                <a:spcPts val="0"/>
              </a:spcAft>
              <a:buSzPts val="1800"/>
              <a:buChar char="●"/>
            </a:pPr>
            <a:r>
              <a:rPr lang="en"/>
              <a:t>Everything has a ton of documentation (which is great), but there’s a really high learning curve</a:t>
            </a:r>
            <a:endParaRPr/>
          </a:p>
          <a:p>
            <a:pPr indent="-342900" lvl="0" marL="457200" rtl="0" algn="l">
              <a:spcBef>
                <a:spcPts val="0"/>
              </a:spcBef>
              <a:spcAft>
                <a:spcPts val="0"/>
              </a:spcAft>
              <a:buSzPts val="1800"/>
              <a:buChar char="●"/>
            </a:pPr>
            <a:r>
              <a:rPr lang="en"/>
              <a:t>Going purely serverless has its own challenges and added complexity</a:t>
            </a:r>
            <a:endParaRPr/>
          </a:p>
          <a:p>
            <a:pPr indent="-342900" lvl="0" marL="457200" rtl="0" algn="l">
              <a:spcBef>
                <a:spcPts val="0"/>
              </a:spcBef>
              <a:spcAft>
                <a:spcPts val="0"/>
              </a:spcAft>
              <a:buSzPts val="1800"/>
              <a:buChar char="●"/>
            </a:pPr>
            <a:r>
              <a:rPr lang="en"/>
              <a:t>CodeBuild is expensive and slower than GitHub Actions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5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Administrative Content</a:t>
            </a:r>
            <a:endParaRPr/>
          </a:p>
        </p:txBody>
      </p:sp>
      <p:pic>
        <p:nvPicPr>
          <p:cNvPr id="324" name="Google Shape;324;p52"/>
          <p:cNvPicPr preferRelativeResize="0"/>
          <p:nvPr/>
        </p:nvPicPr>
        <p:blipFill rotWithShape="1">
          <a:blip r:embed="rId3">
            <a:alphaModFix/>
          </a:blip>
          <a:srcRect b="44791" l="33230" r="10428" t="0"/>
          <a:stretch/>
        </p:blipFill>
        <p:spPr>
          <a:xfrm>
            <a:off x="8582100" y="0"/>
            <a:ext cx="561901" cy="6764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Other Challenges</a:t>
            </a:r>
            <a:endParaRPr/>
          </a:p>
        </p:txBody>
      </p:sp>
      <p:sp>
        <p:nvSpPr>
          <p:cNvPr id="330" name="Google Shape;330;p5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Managing complexity amongst a team is hard</a:t>
            </a:r>
            <a:endParaRPr/>
          </a:p>
          <a:p>
            <a:pPr indent="-342900" lvl="0" marL="457200" rtl="0" algn="l">
              <a:spcBef>
                <a:spcPts val="0"/>
              </a:spcBef>
              <a:spcAft>
                <a:spcPts val="0"/>
              </a:spcAft>
              <a:buSzPts val="1800"/>
              <a:buChar char="●"/>
            </a:pPr>
            <a:r>
              <a:rPr lang="en"/>
              <a:t>Feature creep</a:t>
            </a:r>
            <a:endParaRPr/>
          </a:p>
          <a:p>
            <a:pPr indent="0" lvl="0" marL="45720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Objective</a:t>
            </a:r>
            <a:endParaRPr/>
          </a:p>
        </p:txBody>
      </p:sp>
      <p:sp>
        <p:nvSpPr>
          <p:cNvPr id="91" name="Google Shape;9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a:t>
            </a:r>
            <a:r>
              <a:rPr lang="en"/>
              <a:t>ow cost and lightweight</a:t>
            </a:r>
            <a:endParaRPr/>
          </a:p>
          <a:p>
            <a:pPr indent="-342900" lvl="0" marL="457200" rtl="0" algn="l">
              <a:spcBef>
                <a:spcPts val="0"/>
              </a:spcBef>
              <a:spcAft>
                <a:spcPts val="0"/>
              </a:spcAft>
              <a:buSzPts val="1800"/>
              <a:buChar char="●"/>
            </a:pPr>
            <a:r>
              <a:rPr lang="en"/>
              <a:t>Require little to no maintenance</a:t>
            </a:r>
            <a:endParaRPr/>
          </a:p>
          <a:p>
            <a:pPr indent="-342900" lvl="0" marL="457200" rtl="0" algn="l">
              <a:spcBef>
                <a:spcPts val="0"/>
              </a:spcBef>
              <a:spcAft>
                <a:spcPts val="0"/>
              </a:spcAft>
              <a:buSzPts val="1800"/>
              <a:buChar char="●"/>
            </a:pPr>
            <a:r>
              <a:rPr lang="en"/>
              <a:t>Easy to install</a:t>
            </a:r>
            <a:endParaRPr/>
          </a:p>
          <a:p>
            <a:pPr indent="-342900" lvl="0" marL="457200" rtl="0" algn="l">
              <a:spcBef>
                <a:spcPts val="0"/>
              </a:spcBef>
              <a:spcAft>
                <a:spcPts val="0"/>
              </a:spcAft>
              <a:buSzPts val="1800"/>
              <a:buChar char="●"/>
            </a:pPr>
            <a:r>
              <a:rPr lang="en"/>
              <a:t>Communicate sensor data over a LoRaWAN network</a:t>
            </a:r>
            <a:endParaRPr/>
          </a:p>
          <a:p>
            <a:pPr indent="-342900" lvl="0" marL="457200" rtl="0" algn="l">
              <a:spcBef>
                <a:spcPts val="0"/>
              </a:spcBef>
              <a:spcAft>
                <a:spcPts val="0"/>
              </a:spcAft>
              <a:buSzPts val="1800"/>
              <a:buChar char="●"/>
            </a:pPr>
            <a:r>
              <a:rPr lang="en"/>
              <a:t>Display collected sensor data on a web application</a:t>
            </a:r>
            <a:endParaRPr/>
          </a:p>
          <a:p>
            <a:pPr indent="0" lvl="0" marL="0" rtl="0" algn="l">
              <a:spcBef>
                <a:spcPts val="1200"/>
              </a:spcBef>
              <a:spcAft>
                <a:spcPts val="1200"/>
              </a:spcAft>
              <a:buNone/>
            </a:pPr>
            <a:r>
              <a:t/>
            </a:r>
            <a:endParaRPr/>
          </a:p>
        </p:txBody>
      </p:sp>
      <p:pic>
        <p:nvPicPr>
          <p:cNvPr id="92" name="Google Shape;92;p18"/>
          <p:cNvPicPr preferRelativeResize="0"/>
          <p:nvPr/>
        </p:nvPicPr>
        <p:blipFill>
          <a:blip r:embed="rId3">
            <a:alphaModFix/>
          </a:blip>
          <a:stretch>
            <a:fillRect/>
          </a:stretch>
        </p:blipFill>
        <p:spPr>
          <a:xfrm>
            <a:off x="8541627" y="0"/>
            <a:ext cx="602375" cy="6527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Budget</a:t>
            </a:r>
            <a:endParaRPr/>
          </a:p>
        </p:txBody>
      </p:sp>
      <p:graphicFrame>
        <p:nvGraphicFramePr>
          <p:cNvPr id="336" name="Google Shape;336;p54"/>
          <p:cNvGraphicFramePr/>
          <p:nvPr/>
        </p:nvGraphicFramePr>
        <p:xfrm>
          <a:off x="952500" y="1017725"/>
          <a:ext cx="3000000" cy="3000000"/>
        </p:xfrm>
        <a:graphic>
          <a:graphicData uri="http://schemas.openxmlformats.org/drawingml/2006/table">
            <a:tbl>
              <a:tblPr>
                <a:noFill/>
                <a:tableStyleId>{38735E45-FAFF-439B-AF3A-A035EE88E4B9}</a:tableStyleId>
              </a:tblPr>
              <a:tblGrid>
                <a:gridCol w="3619500"/>
                <a:gridCol w="3619500"/>
              </a:tblGrid>
              <a:tr h="381000">
                <a:tc>
                  <a:txBody>
                    <a:bodyPr/>
                    <a:lstStyle/>
                    <a:p>
                      <a:pPr indent="0" lvl="0" marL="0" rtl="0" algn="l">
                        <a:spcBef>
                          <a:spcPts val="0"/>
                        </a:spcBef>
                        <a:spcAft>
                          <a:spcPts val="0"/>
                        </a:spcAft>
                        <a:buNone/>
                      </a:pPr>
                      <a:r>
                        <a:rPr lang="en"/>
                        <a:t>Item</a:t>
                      </a:r>
                      <a:endParaRPr/>
                    </a:p>
                  </a:txBody>
                  <a:tcPr marT="91425" marB="91425" marR="91425" marL="91425">
                    <a:solidFill>
                      <a:schemeClr val="lt2"/>
                    </a:solidFill>
                  </a:tcPr>
                </a:tc>
                <a:tc>
                  <a:txBody>
                    <a:bodyPr/>
                    <a:lstStyle/>
                    <a:p>
                      <a:pPr indent="0" lvl="0" marL="0" rtl="0" algn="l">
                        <a:spcBef>
                          <a:spcPts val="0"/>
                        </a:spcBef>
                        <a:spcAft>
                          <a:spcPts val="0"/>
                        </a:spcAft>
                        <a:buNone/>
                      </a:pPr>
                      <a:r>
                        <a:rPr lang="en"/>
                        <a:t>Cost($)</a:t>
                      </a:r>
                      <a:endParaRPr/>
                    </a:p>
                  </a:txBody>
                  <a:tcPr marT="91425" marB="91425" marR="91425" marL="91425">
                    <a:solidFill>
                      <a:schemeClr val="lt2"/>
                    </a:solidFill>
                  </a:tcPr>
                </a:tc>
              </a:tr>
              <a:tr h="381000">
                <a:tc>
                  <a:txBody>
                    <a:bodyPr/>
                    <a:lstStyle/>
                    <a:p>
                      <a:pPr indent="0" lvl="0" marL="0" rtl="0" algn="l">
                        <a:spcBef>
                          <a:spcPts val="0"/>
                        </a:spcBef>
                        <a:spcAft>
                          <a:spcPts val="0"/>
                        </a:spcAft>
                        <a:buNone/>
                      </a:pPr>
                      <a:r>
                        <a:rPr lang="en"/>
                        <a:t>PCB</a:t>
                      </a:r>
                      <a:endParaRPr/>
                    </a:p>
                  </a:txBody>
                  <a:tcPr marT="91425" marB="91425" marR="91425" marL="91425"/>
                </a:tc>
                <a:tc>
                  <a:txBody>
                    <a:bodyPr/>
                    <a:lstStyle/>
                    <a:p>
                      <a:pPr indent="0" lvl="0" marL="0" rtl="0" algn="l">
                        <a:spcBef>
                          <a:spcPts val="0"/>
                        </a:spcBef>
                        <a:spcAft>
                          <a:spcPts val="0"/>
                        </a:spcAft>
                        <a:buNone/>
                      </a:pPr>
                      <a:r>
                        <a:rPr lang="en"/>
                        <a:t>26.45</a:t>
                      </a:r>
                      <a:endParaRPr/>
                    </a:p>
                  </a:txBody>
                  <a:tcPr marT="91425" marB="91425" marR="91425" marL="91425"/>
                </a:tc>
              </a:tr>
              <a:tr h="381000">
                <a:tc>
                  <a:txBody>
                    <a:bodyPr/>
                    <a:lstStyle/>
                    <a:p>
                      <a:pPr indent="0" lvl="0" marL="0" rtl="0" algn="l">
                        <a:spcBef>
                          <a:spcPts val="0"/>
                        </a:spcBef>
                        <a:spcAft>
                          <a:spcPts val="0"/>
                        </a:spcAft>
                        <a:buNone/>
                      </a:pPr>
                      <a:r>
                        <a:rPr lang="en"/>
                        <a:t>PCB Components</a:t>
                      </a:r>
                      <a:endParaRPr/>
                    </a:p>
                  </a:txBody>
                  <a:tcPr marT="91425" marB="91425" marR="91425" marL="91425"/>
                </a:tc>
                <a:tc>
                  <a:txBody>
                    <a:bodyPr/>
                    <a:lstStyle/>
                    <a:p>
                      <a:pPr indent="0" lvl="0" marL="0" rtl="0" algn="l">
                        <a:spcBef>
                          <a:spcPts val="0"/>
                        </a:spcBef>
                        <a:spcAft>
                          <a:spcPts val="0"/>
                        </a:spcAft>
                        <a:buNone/>
                      </a:pPr>
                      <a:r>
                        <a:rPr lang="en"/>
                        <a:t>55.02</a:t>
                      </a:r>
                      <a:endParaRPr/>
                    </a:p>
                  </a:txBody>
                  <a:tcPr marT="91425" marB="91425" marR="91425" marL="91425"/>
                </a:tc>
              </a:tr>
              <a:tr h="381000">
                <a:tc>
                  <a:txBody>
                    <a:bodyPr/>
                    <a:lstStyle/>
                    <a:p>
                      <a:pPr indent="0" lvl="0" marL="0" rtl="0" algn="l">
                        <a:spcBef>
                          <a:spcPts val="0"/>
                        </a:spcBef>
                        <a:spcAft>
                          <a:spcPts val="0"/>
                        </a:spcAft>
                        <a:buNone/>
                      </a:pPr>
                      <a:r>
                        <a:rPr lang="en"/>
                        <a:t>Sensors</a:t>
                      </a:r>
                      <a:endParaRPr/>
                    </a:p>
                  </a:txBody>
                  <a:tcPr marT="91425" marB="91425" marR="91425" marL="91425"/>
                </a:tc>
                <a:tc>
                  <a:txBody>
                    <a:bodyPr/>
                    <a:lstStyle/>
                    <a:p>
                      <a:pPr indent="0" lvl="0" marL="0" rtl="0" algn="l">
                        <a:spcBef>
                          <a:spcPts val="0"/>
                        </a:spcBef>
                        <a:spcAft>
                          <a:spcPts val="0"/>
                        </a:spcAft>
                        <a:buNone/>
                      </a:pPr>
                      <a:r>
                        <a:rPr lang="en"/>
                        <a:t>77.13</a:t>
                      </a:r>
                      <a:endParaRPr/>
                    </a:p>
                  </a:txBody>
                  <a:tcPr marT="91425" marB="91425" marR="91425" marL="91425"/>
                </a:tc>
              </a:tr>
              <a:tr h="381000">
                <a:tc>
                  <a:txBody>
                    <a:bodyPr/>
                    <a:lstStyle/>
                    <a:p>
                      <a:pPr indent="0" lvl="0" marL="0" rtl="0" algn="l">
                        <a:spcBef>
                          <a:spcPts val="0"/>
                        </a:spcBef>
                        <a:spcAft>
                          <a:spcPts val="0"/>
                        </a:spcAft>
                        <a:buNone/>
                      </a:pPr>
                      <a:r>
                        <a:rPr lang="en"/>
                        <a:t>Lora Module</a:t>
                      </a:r>
                      <a:endParaRPr/>
                    </a:p>
                  </a:txBody>
                  <a:tcPr marT="91425" marB="91425" marR="91425" marL="91425"/>
                </a:tc>
                <a:tc>
                  <a:txBody>
                    <a:bodyPr/>
                    <a:lstStyle/>
                    <a:p>
                      <a:pPr indent="0" lvl="0" marL="0" rtl="0" algn="l">
                        <a:spcBef>
                          <a:spcPts val="0"/>
                        </a:spcBef>
                        <a:spcAft>
                          <a:spcPts val="0"/>
                        </a:spcAft>
                        <a:buNone/>
                      </a:pPr>
                      <a:r>
                        <a:rPr lang="en"/>
                        <a:t>8.38</a:t>
                      </a:r>
                      <a:endParaRPr/>
                    </a:p>
                  </a:txBody>
                  <a:tcPr marT="91425" marB="91425" marR="91425" marL="91425"/>
                </a:tc>
              </a:tr>
              <a:tr h="381000">
                <a:tc>
                  <a:txBody>
                    <a:bodyPr/>
                    <a:lstStyle/>
                    <a:p>
                      <a:pPr indent="0" lvl="0" marL="0" rtl="0" algn="l">
                        <a:spcBef>
                          <a:spcPts val="0"/>
                        </a:spcBef>
                        <a:spcAft>
                          <a:spcPts val="0"/>
                        </a:spcAft>
                        <a:buNone/>
                      </a:pPr>
                      <a:r>
                        <a:rPr lang="en"/>
                        <a:t>Device Casing</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r>
              <a:tr h="381000">
                <a:tc>
                  <a:txBody>
                    <a:bodyPr/>
                    <a:lstStyle/>
                    <a:p>
                      <a:pPr indent="0" lvl="0" marL="0" rtl="0" algn="l">
                        <a:spcBef>
                          <a:spcPts val="0"/>
                        </a:spcBef>
                        <a:spcAft>
                          <a:spcPts val="0"/>
                        </a:spcAft>
                        <a:buNone/>
                      </a:pPr>
                      <a:r>
                        <a:rPr lang="en"/>
                        <a:t>Solar Panel</a:t>
                      </a:r>
                      <a:endParaRPr/>
                    </a:p>
                  </a:txBody>
                  <a:tcPr marT="91425" marB="91425" marR="91425" marL="91425"/>
                </a:tc>
                <a:tc>
                  <a:txBody>
                    <a:bodyPr/>
                    <a:lstStyle/>
                    <a:p>
                      <a:pPr indent="0" lvl="0" marL="0" rtl="0" algn="l">
                        <a:spcBef>
                          <a:spcPts val="0"/>
                        </a:spcBef>
                        <a:spcAft>
                          <a:spcPts val="0"/>
                        </a:spcAft>
                        <a:buNone/>
                      </a:pPr>
                      <a:r>
                        <a:rPr lang="en"/>
                        <a:t>35.00</a:t>
                      </a:r>
                      <a:endParaRPr/>
                    </a:p>
                  </a:txBody>
                  <a:tcPr marT="91425" marB="91425" marR="91425" marL="91425"/>
                </a:tc>
              </a:tr>
              <a:tr h="381000">
                <a:tc>
                  <a:txBody>
                    <a:bodyPr/>
                    <a:lstStyle/>
                    <a:p>
                      <a:pPr indent="0" lvl="0" marL="0" rtl="0" algn="l">
                        <a:spcBef>
                          <a:spcPts val="0"/>
                        </a:spcBef>
                        <a:spcAft>
                          <a:spcPts val="0"/>
                        </a:spcAft>
                        <a:buNone/>
                      </a:pPr>
                      <a:r>
                        <a:rPr lang="en"/>
                        <a:t>Battery</a:t>
                      </a:r>
                      <a:endParaRPr/>
                    </a:p>
                  </a:txBody>
                  <a:tcPr marT="91425" marB="91425" marR="91425" marL="91425">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16.95</a:t>
                      </a:r>
                      <a:endParaRPr/>
                    </a:p>
                  </a:txBody>
                  <a:tcPr marT="91425" marB="91425" marR="91425" marL="91425">
                    <a:lnB cap="flat" cmpd="sng" w="2857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Total</a:t>
                      </a:r>
                      <a:endParaRPr/>
                    </a:p>
                  </a:txBody>
                  <a:tcPr marT="91425" marB="91425" marR="91425" marL="91425">
                    <a:lnT cap="flat" cmpd="sng" w="2857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a:t>218.93</a:t>
                      </a:r>
                      <a:endParaRPr/>
                    </a:p>
                  </a:txBody>
                  <a:tcPr marT="91425" marB="91425" marR="91425" marL="91425">
                    <a:lnT cap="flat" cmpd="sng" w="28575">
                      <a:solidFill>
                        <a:srgbClr val="9E9E9E"/>
                      </a:solidFill>
                      <a:prstDash val="solid"/>
                      <a:round/>
                      <a:headEnd len="sm" w="sm" type="none"/>
                      <a:tailEnd len="sm" w="sm" type="none"/>
                    </a:lnT>
                  </a:tcPr>
                </a:tc>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Progress</a:t>
            </a:r>
            <a:endParaRPr/>
          </a:p>
        </p:txBody>
      </p:sp>
      <p:pic>
        <p:nvPicPr>
          <p:cNvPr id="342" name="Google Shape;342;p55"/>
          <p:cNvPicPr preferRelativeResize="0"/>
          <p:nvPr/>
        </p:nvPicPr>
        <p:blipFill>
          <a:blip r:embed="rId3">
            <a:alphaModFix/>
          </a:blip>
          <a:stretch>
            <a:fillRect/>
          </a:stretch>
        </p:blipFill>
        <p:spPr>
          <a:xfrm>
            <a:off x="1482637" y="1078375"/>
            <a:ext cx="6178727" cy="373832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5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 Distribution</a:t>
            </a:r>
            <a:endParaRPr/>
          </a:p>
        </p:txBody>
      </p:sp>
      <p:graphicFrame>
        <p:nvGraphicFramePr>
          <p:cNvPr id="348" name="Google Shape;348;p56"/>
          <p:cNvGraphicFramePr/>
          <p:nvPr/>
        </p:nvGraphicFramePr>
        <p:xfrm>
          <a:off x="637350" y="1417563"/>
          <a:ext cx="3000000" cy="3000000"/>
        </p:xfrm>
        <a:graphic>
          <a:graphicData uri="http://schemas.openxmlformats.org/drawingml/2006/table">
            <a:tbl>
              <a:tblPr>
                <a:noFill/>
                <a:tableStyleId>{38735E45-FAFF-439B-AF3A-A035EE88E4B9}</a:tableStyleId>
              </a:tblPr>
              <a:tblGrid>
                <a:gridCol w="764725"/>
                <a:gridCol w="1086275"/>
                <a:gridCol w="1048150"/>
                <a:gridCol w="1073550"/>
                <a:gridCol w="993175"/>
                <a:gridCol w="993175"/>
                <a:gridCol w="993175"/>
                <a:gridCol w="993175"/>
              </a:tblGrid>
              <a:tr h="393375">
                <a:tc>
                  <a:txBody>
                    <a:bodyPr/>
                    <a:lstStyle/>
                    <a:p>
                      <a:pPr indent="0" lvl="0" marL="0" rtl="0" algn="l">
                        <a:spcBef>
                          <a:spcPts val="0"/>
                        </a:spcBef>
                        <a:spcAft>
                          <a:spcPts val="0"/>
                        </a:spcAft>
                        <a:buNone/>
                      </a:pPr>
                      <a:r>
                        <a:t/>
                      </a:r>
                      <a:endParaRPr/>
                    </a:p>
                  </a:txBody>
                  <a:tcPr marT="91425" marB="91425" marR="91425" marL="91425">
                    <a:solidFill>
                      <a:srgbClr val="CFE2F3"/>
                    </a:solidFill>
                  </a:tcPr>
                </a:tc>
                <a:tc>
                  <a:txBody>
                    <a:bodyPr/>
                    <a:lstStyle/>
                    <a:p>
                      <a:pPr indent="0" lvl="0" marL="0" rtl="0" algn="ctr">
                        <a:spcBef>
                          <a:spcPts val="0"/>
                        </a:spcBef>
                        <a:spcAft>
                          <a:spcPts val="0"/>
                        </a:spcAft>
                        <a:buNone/>
                      </a:pPr>
                      <a:r>
                        <a:rPr b="1" lang="en"/>
                        <a:t>Schematic</a:t>
                      </a:r>
                      <a:endParaRPr b="1"/>
                    </a:p>
                  </a:txBody>
                  <a:tcPr marT="91425" marB="91425" marR="91425" marL="91425" anchor="ctr">
                    <a:solidFill>
                      <a:srgbClr val="CFE2F3"/>
                    </a:solidFill>
                  </a:tcPr>
                </a:tc>
                <a:tc>
                  <a:txBody>
                    <a:bodyPr/>
                    <a:lstStyle/>
                    <a:p>
                      <a:pPr indent="0" lvl="0" marL="0" rtl="0" algn="ctr">
                        <a:spcBef>
                          <a:spcPts val="0"/>
                        </a:spcBef>
                        <a:spcAft>
                          <a:spcPts val="0"/>
                        </a:spcAft>
                        <a:buNone/>
                      </a:pPr>
                      <a:r>
                        <a:rPr b="1" lang="en"/>
                        <a:t>PCB</a:t>
                      </a:r>
                      <a:endParaRPr b="1"/>
                    </a:p>
                  </a:txBody>
                  <a:tcPr marT="91425" marB="91425" marR="91425" marL="91425" anchor="ctr">
                    <a:solidFill>
                      <a:srgbClr val="CFE2F3"/>
                    </a:solidFill>
                  </a:tcPr>
                </a:tc>
                <a:tc>
                  <a:txBody>
                    <a:bodyPr/>
                    <a:lstStyle/>
                    <a:p>
                      <a:pPr indent="0" lvl="0" marL="0" rtl="0" algn="ctr">
                        <a:spcBef>
                          <a:spcPts val="0"/>
                        </a:spcBef>
                        <a:spcAft>
                          <a:spcPts val="0"/>
                        </a:spcAft>
                        <a:buNone/>
                      </a:pPr>
                      <a:r>
                        <a:rPr b="1" lang="en"/>
                        <a:t>Enclosure</a:t>
                      </a:r>
                      <a:endParaRPr b="1"/>
                    </a:p>
                  </a:txBody>
                  <a:tcPr marT="91425" marB="91425" marR="91425" marL="91425" anchor="ctr">
                    <a:solidFill>
                      <a:srgbClr val="CFE2F3"/>
                    </a:solidFill>
                  </a:tcPr>
                </a:tc>
                <a:tc>
                  <a:txBody>
                    <a:bodyPr/>
                    <a:lstStyle/>
                    <a:p>
                      <a:pPr indent="0" lvl="0" marL="0" rtl="0" algn="ctr">
                        <a:spcBef>
                          <a:spcPts val="0"/>
                        </a:spcBef>
                        <a:spcAft>
                          <a:spcPts val="0"/>
                        </a:spcAft>
                        <a:buNone/>
                      </a:pPr>
                      <a:r>
                        <a:rPr b="1" lang="en"/>
                        <a:t>TUI</a:t>
                      </a:r>
                      <a:endParaRPr b="1"/>
                    </a:p>
                  </a:txBody>
                  <a:tcPr marT="91425" marB="91425" marR="91425" marL="91425" anchor="ctr">
                    <a:solidFill>
                      <a:srgbClr val="CFE2F3"/>
                    </a:solidFill>
                  </a:tcPr>
                </a:tc>
                <a:tc>
                  <a:txBody>
                    <a:bodyPr/>
                    <a:lstStyle/>
                    <a:p>
                      <a:pPr indent="0" lvl="0" marL="0" rtl="0" algn="ctr">
                        <a:spcBef>
                          <a:spcPts val="0"/>
                        </a:spcBef>
                        <a:spcAft>
                          <a:spcPts val="0"/>
                        </a:spcAft>
                        <a:buNone/>
                      </a:pPr>
                      <a:r>
                        <a:rPr b="1" lang="en"/>
                        <a:t>Firmware</a:t>
                      </a:r>
                      <a:endParaRPr b="1"/>
                    </a:p>
                  </a:txBody>
                  <a:tcPr marT="91425" marB="91425" marR="91425" marL="91425" anchor="ctr">
                    <a:solidFill>
                      <a:srgbClr val="CFE2F3"/>
                    </a:solidFill>
                  </a:tcPr>
                </a:tc>
                <a:tc>
                  <a:txBody>
                    <a:bodyPr/>
                    <a:lstStyle/>
                    <a:p>
                      <a:pPr indent="0" lvl="0" marL="0" rtl="0" algn="ctr">
                        <a:spcBef>
                          <a:spcPts val="0"/>
                        </a:spcBef>
                        <a:spcAft>
                          <a:spcPts val="0"/>
                        </a:spcAft>
                        <a:buNone/>
                      </a:pPr>
                      <a:r>
                        <a:rPr b="1" lang="en"/>
                        <a:t>Backend</a:t>
                      </a:r>
                      <a:endParaRPr b="1"/>
                    </a:p>
                  </a:txBody>
                  <a:tcPr marT="91425" marB="91425" marR="91425" marL="91425" anchor="ctr">
                    <a:solidFill>
                      <a:srgbClr val="CFE2F3"/>
                    </a:solidFill>
                  </a:tcPr>
                </a:tc>
                <a:tc>
                  <a:txBody>
                    <a:bodyPr/>
                    <a:lstStyle/>
                    <a:p>
                      <a:pPr indent="0" lvl="0" marL="0" rtl="0" algn="ctr">
                        <a:spcBef>
                          <a:spcPts val="0"/>
                        </a:spcBef>
                        <a:spcAft>
                          <a:spcPts val="0"/>
                        </a:spcAft>
                        <a:buNone/>
                      </a:pPr>
                      <a:r>
                        <a:rPr b="1" lang="en"/>
                        <a:t>Web App</a:t>
                      </a:r>
                      <a:endParaRPr b="1"/>
                    </a:p>
                  </a:txBody>
                  <a:tcPr marT="91425" marB="91425" marR="91425" marL="91425" anchor="ctr">
                    <a:solidFill>
                      <a:srgbClr val="CFE2F3"/>
                    </a:solidFill>
                  </a:tcPr>
                </a:tc>
              </a:tr>
              <a:tr h="630250">
                <a:tc>
                  <a:txBody>
                    <a:bodyPr/>
                    <a:lstStyle/>
                    <a:p>
                      <a:pPr indent="0" lvl="0" marL="0" rtl="0" algn="ctr">
                        <a:spcBef>
                          <a:spcPts val="0"/>
                        </a:spcBef>
                        <a:spcAft>
                          <a:spcPts val="0"/>
                        </a:spcAft>
                        <a:buNone/>
                      </a:pPr>
                      <a:r>
                        <a:rPr b="1" lang="en"/>
                        <a:t>Parke</a:t>
                      </a:r>
                      <a:endParaRPr b="1"/>
                    </a:p>
                  </a:txBody>
                  <a:tcPr marT="91425" marB="91425" marR="91425" marL="91425" anchor="ctr">
                    <a:solidFill>
                      <a:srgbClr val="EFEFEF"/>
                    </a:solidFill>
                  </a:tcP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r>
              <a:tr h="630250">
                <a:tc>
                  <a:txBody>
                    <a:bodyPr/>
                    <a:lstStyle/>
                    <a:p>
                      <a:pPr indent="0" lvl="0" marL="0" rtl="0" algn="ctr">
                        <a:spcBef>
                          <a:spcPts val="0"/>
                        </a:spcBef>
                        <a:spcAft>
                          <a:spcPts val="0"/>
                        </a:spcAft>
                        <a:buNone/>
                      </a:pPr>
                      <a:r>
                        <a:rPr b="1" lang="en"/>
                        <a:t>Randy</a:t>
                      </a:r>
                      <a:endParaRPr b="1"/>
                    </a:p>
                  </a:txBody>
                  <a:tcPr marT="91425" marB="91425" marR="91425" marL="91425" anchor="ctr">
                    <a:solidFill>
                      <a:srgbClr val="EFEFEF"/>
                    </a:solidFill>
                  </a:tcP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r>
              <a:tr h="630250">
                <a:tc>
                  <a:txBody>
                    <a:bodyPr/>
                    <a:lstStyle/>
                    <a:p>
                      <a:pPr indent="0" lvl="0" marL="0" rtl="0" algn="ctr">
                        <a:spcBef>
                          <a:spcPts val="0"/>
                        </a:spcBef>
                        <a:spcAft>
                          <a:spcPts val="0"/>
                        </a:spcAft>
                        <a:buNone/>
                      </a:pPr>
                      <a:r>
                        <a:rPr b="1" lang="en"/>
                        <a:t>Paul</a:t>
                      </a:r>
                      <a:endParaRPr b="1"/>
                    </a:p>
                  </a:txBody>
                  <a:tcPr marT="91425" marB="91425" marR="91425" marL="91425" anchor="ctr">
                    <a:solidFill>
                      <a:srgbClr val="EFEFEF"/>
                    </a:solidFill>
                  </a:tcP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rPr lang="en"/>
                        <a:t>++</a:t>
                      </a:r>
                      <a:endParaRPr/>
                    </a:p>
                  </a:txBody>
                  <a:tcPr marT="91425" marB="91425" marR="91425" marL="91425" anchor="ctr"/>
                </a:tc>
              </a:tr>
              <a:tr h="630250">
                <a:tc>
                  <a:txBody>
                    <a:bodyPr/>
                    <a:lstStyle/>
                    <a:p>
                      <a:pPr indent="0" lvl="0" marL="0" rtl="0" algn="ctr">
                        <a:spcBef>
                          <a:spcPts val="0"/>
                        </a:spcBef>
                        <a:spcAft>
                          <a:spcPts val="0"/>
                        </a:spcAft>
                        <a:buNone/>
                      </a:pPr>
                      <a:r>
                        <a:rPr b="1" lang="en"/>
                        <a:t>Ian</a:t>
                      </a:r>
                      <a:endParaRPr b="1"/>
                    </a:p>
                  </a:txBody>
                  <a:tcPr marT="91425" marB="91425" marR="91425" marL="91425" anchor="ctr">
                    <a:solidFill>
                      <a:srgbClr val="EFEFEF"/>
                    </a:solidFill>
                  </a:tcP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rPr lang="en"/>
                        <a:t>++</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c>
                  <a:txBody>
                    <a:bodyPr/>
                    <a:lstStyle/>
                    <a:p>
                      <a:pPr indent="0" lvl="0" marL="0" rtl="0" algn="ctr">
                        <a:spcBef>
                          <a:spcPts val="0"/>
                        </a:spcBef>
                        <a:spcAft>
                          <a:spcPts val="0"/>
                        </a:spcAft>
                        <a:buNone/>
                      </a:pPr>
                      <a:r>
                        <a:t/>
                      </a:r>
                      <a:endParaRPr/>
                    </a:p>
                  </a:txBody>
                  <a:tcPr marT="91425" marB="91425" marR="91425" marL="91425" anchor="ctr"/>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Next Steps</a:t>
            </a:r>
            <a:endParaRPr/>
          </a:p>
        </p:txBody>
      </p:sp>
      <p:sp>
        <p:nvSpPr>
          <p:cNvPr id="354" name="Google Shape;354;p57"/>
          <p:cNvSpPr txBox="1"/>
          <p:nvPr>
            <p:ph idx="1" type="body"/>
          </p:nvPr>
        </p:nvSpPr>
        <p:spPr>
          <a:xfrm>
            <a:off x="311700" y="1291500"/>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Perform end-to-end integration testing of the subsystems</a:t>
            </a:r>
            <a:endParaRPr/>
          </a:p>
          <a:p>
            <a:pPr indent="-342900" lvl="0" marL="457200" rtl="0" algn="l">
              <a:spcBef>
                <a:spcPts val="0"/>
              </a:spcBef>
              <a:spcAft>
                <a:spcPts val="0"/>
              </a:spcAft>
              <a:buSzPts val="1800"/>
              <a:buChar char="●"/>
            </a:pPr>
            <a:r>
              <a:rPr lang="en"/>
              <a:t>Start work on serial communication protocol and terminal user interface (TUI)</a:t>
            </a:r>
            <a:endParaRPr/>
          </a:p>
          <a:p>
            <a:pPr indent="-342900" lvl="0" marL="457200" rtl="0" algn="l">
              <a:spcBef>
                <a:spcPts val="0"/>
              </a:spcBef>
              <a:spcAft>
                <a:spcPts val="0"/>
              </a:spcAft>
              <a:buSzPts val="1800"/>
              <a:buChar char="●"/>
            </a:pPr>
            <a:r>
              <a:rPr lang="en"/>
              <a:t>Test and prototype the 3D printed device enclosure</a:t>
            </a:r>
            <a:endParaRPr/>
          </a:p>
          <a:p>
            <a:pPr indent="-342900" lvl="0" marL="457200" rtl="0" algn="l">
              <a:spcBef>
                <a:spcPts val="0"/>
              </a:spcBef>
              <a:spcAft>
                <a:spcPts val="0"/>
              </a:spcAft>
              <a:buSzPts val="1800"/>
              <a:buChar char="●"/>
            </a:pPr>
            <a:r>
              <a:rPr lang="en"/>
              <a:t>Decide on next PCB revision</a:t>
            </a:r>
            <a:endParaRPr/>
          </a:p>
          <a:p>
            <a:pPr indent="-342900" lvl="0" marL="457200" rtl="0" algn="l">
              <a:spcBef>
                <a:spcPts val="0"/>
              </a:spcBef>
              <a:spcAft>
                <a:spcPts val="0"/>
              </a:spcAft>
              <a:buSzPts val="1800"/>
              <a:buChar char="●"/>
            </a:pPr>
            <a:r>
              <a:rPr lang="en"/>
              <a:t>User dashboard, polish UI</a:t>
            </a:r>
            <a:endParaRPr/>
          </a:p>
          <a:p>
            <a:pPr indent="-342900" lvl="0" marL="457200" rtl="0" algn="l">
              <a:spcBef>
                <a:spcPts val="0"/>
              </a:spcBef>
              <a:spcAft>
                <a:spcPts val="0"/>
              </a:spcAft>
              <a:buSzPts val="1800"/>
              <a:buChar char="●"/>
            </a:pPr>
            <a:r>
              <a:rPr lang="en"/>
              <a:t>Documentation</a:t>
            </a:r>
            <a:endParaRPr/>
          </a:p>
        </p:txBody>
      </p:sp>
      <p:pic>
        <p:nvPicPr>
          <p:cNvPr id="355" name="Google Shape;355;p57"/>
          <p:cNvPicPr preferRelativeResize="0"/>
          <p:nvPr/>
        </p:nvPicPr>
        <p:blipFill>
          <a:blip r:embed="rId3">
            <a:alphaModFix/>
          </a:blip>
          <a:stretch>
            <a:fillRect/>
          </a:stretch>
        </p:blipFill>
        <p:spPr>
          <a:xfrm>
            <a:off x="8538144" y="0"/>
            <a:ext cx="605857" cy="72687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5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Questions?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Requirements</a:t>
            </a:r>
            <a:endParaRPr/>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solidFill>
                  <a:schemeClr val="dk1"/>
                </a:solidFill>
              </a:rPr>
              <a:t>Will be able to dynamically power the device from either the battery, solar panel, or USB</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Interact with the device over a serial USB interface in order to perform configuration and read device data, such as sensor data</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Display sensor data on the website using a map overlay of the local area</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device itself costs less than $250</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device weighs less than 5 lbs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volume of the device will be less than 6 x 6 x 6 inches</a:t>
            </a:r>
            <a:endParaRPr>
              <a:solidFill>
                <a:schemeClr val="dk1"/>
              </a:solidFill>
            </a:endParaRPr>
          </a:p>
          <a:p>
            <a:pPr indent="0" lvl="0" marL="457200" rtl="0" algn="l">
              <a:spcBef>
                <a:spcPts val="1200"/>
              </a:spcBef>
              <a:spcAft>
                <a:spcPts val="1200"/>
              </a:spcAft>
              <a:buNone/>
            </a:pPr>
            <a:r>
              <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Constraints</a:t>
            </a:r>
            <a:endParaRPr/>
          </a:p>
        </p:txBody>
      </p:sp>
      <p:sp>
        <p:nvSpPr>
          <p:cNvPr id="104" name="Google Shape;104;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Time was a major constraint (only ~6 months)</a:t>
            </a:r>
            <a:endParaRPr/>
          </a:p>
          <a:p>
            <a:pPr indent="-342900" lvl="0" marL="457200" rtl="0" algn="l">
              <a:spcBef>
                <a:spcPts val="0"/>
              </a:spcBef>
              <a:spcAft>
                <a:spcPts val="0"/>
              </a:spcAft>
              <a:buSzPts val="1800"/>
              <a:buChar char="●"/>
            </a:pPr>
            <a:r>
              <a:rPr lang="en"/>
              <a:t>Money was a constraint</a:t>
            </a:r>
            <a:endParaRPr/>
          </a:p>
          <a:p>
            <a:pPr indent="-342900" lvl="0" marL="457200" rtl="0" algn="l">
              <a:spcBef>
                <a:spcPts val="0"/>
              </a:spcBef>
              <a:spcAft>
                <a:spcPts val="0"/>
              </a:spcAft>
              <a:buSzPts val="1800"/>
              <a:buChar char="●"/>
            </a:pPr>
            <a:r>
              <a:rPr lang="en"/>
              <a:t>Managing complexity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21"/>
          <p:cNvPicPr preferRelativeResize="0"/>
          <p:nvPr/>
        </p:nvPicPr>
        <p:blipFill rotWithShape="1">
          <a:blip r:embed="rId3">
            <a:alphaModFix/>
          </a:blip>
          <a:srcRect b="0" l="12249" r="0" t="11894"/>
          <a:stretch/>
        </p:blipFill>
        <p:spPr>
          <a:xfrm>
            <a:off x="165538" y="1117800"/>
            <a:ext cx="8812923" cy="3672725"/>
          </a:xfrm>
          <a:prstGeom prst="rect">
            <a:avLst/>
          </a:prstGeom>
          <a:noFill/>
          <a:ln>
            <a:noFill/>
          </a:ln>
        </p:spPr>
      </p:pic>
      <p:sp>
        <p:nvSpPr>
          <p:cNvPr id="110" name="Google Shape;11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Overall Design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242800" y="154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Power Subsystem Block Diagram</a:t>
            </a:r>
            <a:endParaRPr/>
          </a:p>
        </p:txBody>
      </p:sp>
      <p:pic>
        <p:nvPicPr>
          <p:cNvPr id="116" name="Google Shape;116;p22"/>
          <p:cNvPicPr preferRelativeResize="0"/>
          <p:nvPr/>
        </p:nvPicPr>
        <p:blipFill rotWithShape="1">
          <a:blip r:embed="rId3">
            <a:alphaModFix/>
          </a:blip>
          <a:srcRect b="0" l="0" r="0" t="14412"/>
          <a:stretch/>
        </p:blipFill>
        <p:spPr>
          <a:xfrm>
            <a:off x="1381925" y="1277475"/>
            <a:ext cx="6242350" cy="3819250"/>
          </a:xfrm>
          <a:prstGeom prst="rect">
            <a:avLst/>
          </a:prstGeom>
          <a:noFill/>
          <a:ln>
            <a:noFill/>
          </a:ln>
        </p:spPr>
      </p:pic>
      <p:pic>
        <p:nvPicPr>
          <p:cNvPr id="117" name="Google Shape;117;p22"/>
          <p:cNvPicPr preferRelativeResize="0"/>
          <p:nvPr/>
        </p:nvPicPr>
        <p:blipFill rotWithShape="1">
          <a:blip r:embed="rId3">
            <a:alphaModFix/>
          </a:blip>
          <a:srcRect b="0" l="0" r="0" t="14412"/>
          <a:stretch/>
        </p:blipFill>
        <p:spPr>
          <a:xfrm>
            <a:off x="925312" y="634425"/>
            <a:ext cx="7293379" cy="4462301"/>
          </a:xfrm>
          <a:prstGeom prst="rect">
            <a:avLst/>
          </a:prstGeom>
          <a:noFill/>
          <a:ln>
            <a:noFill/>
          </a:ln>
        </p:spPr>
      </p:pic>
      <p:pic>
        <p:nvPicPr>
          <p:cNvPr id="118" name="Google Shape;118;p22"/>
          <p:cNvPicPr preferRelativeResize="0"/>
          <p:nvPr/>
        </p:nvPicPr>
        <p:blipFill>
          <a:blip r:embed="rId4">
            <a:alphaModFix/>
          </a:blip>
          <a:stretch>
            <a:fillRect/>
          </a:stretch>
        </p:blipFill>
        <p:spPr>
          <a:xfrm>
            <a:off x="8538144" y="0"/>
            <a:ext cx="605857" cy="7268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281075" y="1701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Solar Power and USB Design</a:t>
            </a:r>
            <a:endParaRPr/>
          </a:p>
        </p:txBody>
      </p:sp>
      <p:sp>
        <p:nvSpPr>
          <p:cNvPr id="124" name="Google Shape;124;p23"/>
          <p:cNvSpPr txBox="1"/>
          <p:nvPr/>
        </p:nvSpPr>
        <p:spPr>
          <a:xfrm>
            <a:off x="359750" y="903175"/>
            <a:ext cx="8442000" cy="33648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Char char="●"/>
            </a:pPr>
            <a:r>
              <a:rPr lang="en" sz="1800">
                <a:solidFill>
                  <a:schemeClr val="dk2"/>
                </a:solidFill>
              </a:rPr>
              <a:t>The Aether sensor node can charge the Li-Ion battery and power the system through either a 5.5W 6V solar panel DC input or a 5V USB-C input</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Since the voltage collapse of a solar panel can be sudden a 4700uF capacitor helps </a:t>
            </a:r>
            <a:r>
              <a:rPr lang="en" sz="1800">
                <a:solidFill>
                  <a:schemeClr val="dk2"/>
                </a:solidFill>
              </a:rPr>
              <a:t>stabilize the panel</a:t>
            </a:r>
            <a:endParaRPr sz="1800">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A schottky diode charges the 4700uF capacitor from the panel and prevents the capacitor from draining back into the panel</a:t>
            </a:r>
            <a:endParaRPr>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The USB section of the power system incorporates ESD diode protection circuitry along with a USB-to-UART communication interface chip (CP210N)</a:t>
            </a:r>
            <a:endParaRPr sz="1800">
              <a:solidFill>
                <a:schemeClr val="dk2"/>
              </a:solidFill>
            </a:endParaRPr>
          </a:p>
          <a:p>
            <a:pPr indent="-317500" lvl="1" marL="914400" rtl="0" algn="l">
              <a:lnSpc>
                <a:spcPct val="115000"/>
              </a:lnSpc>
              <a:spcBef>
                <a:spcPts val="0"/>
              </a:spcBef>
              <a:spcAft>
                <a:spcPts val="0"/>
              </a:spcAft>
              <a:buClr>
                <a:schemeClr val="dk2"/>
              </a:buClr>
              <a:buSzPts val="1400"/>
              <a:buChar char="○"/>
            </a:pPr>
            <a:r>
              <a:rPr lang="en">
                <a:solidFill>
                  <a:schemeClr val="dk2"/>
                </a:solidFill>
              </a:rPr>
              <a:t>This interface is needed since  LoRa-E5 microcontroller cannot </a:t>
            </a:r>
            <a:r>
              <a:rPr lang="en">
                <a:solidFill>
                  <a:schemeClr val="dk2"/>
                </a:solidFill>
              </a:rPr>
              <a:t>communicate</a:t>
            </a:r>
            <a:r>
              <a:rPr lang="en">
                <a:solidFill>
                  <a:schemeClr val="dk2"/>
                </a:solidFill>
              </a:rPr>
              <a:t> directly via USB protocol </a:t>
            </a:r>
            <a:endParaRPr>
              <a:solidFill>
                <a:schemeClr val="dk2"/>
              </a:solidFill>
            </a:endParaRPr>
          </a:p>
          <a:p>
            <a:pPr indent="0" lvl="0" marL="457200" rtl="0" algn="l">
              <a:spcBef>
                <a:spcPts val="0"/>
              </a:spcBef>
              <a:spcAft>
                <a:spcPts val="0"/>
              </a:spcAft>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